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Lst>
  <p:sldIdLst>
    <p:sldId id="262" r:id="rId2"/>
    <p:sldId id="261" r:id="rId3"/>
    <p:sldId id="264" r:id="rId4"/>
    <p:sldId id="263" r:id="rId5"/>
    <p:sldId id="267" r:id="rId6"/>
    <p:sldId id="266" r:id="rId7"/>
    <p:sldId id="268" r:id="rId8"/>
    <p:sldId id="27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68C"/>
    <a:srgbClr val="00A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76"/>
  </p:normalViewPr>
  <p:slideViewPr>
    <p:cSldViewPr snapToGrid="0" snapToObjects="1">
      <p:cViewPr varScale="1">
        <p:scale>
          <a:sx n="75" d="100"/>
          <a:sy n="75" d="100"/>
        </p:scale>
        <p:origin x="8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46BB86-FD1B-4C9D-940A-4537D030048B}" type="doc">
      <dgm:prSet loTypeId="urn:microsoft.com/office/officeart/2005/8/layout/hList1" loCatId="list" qsTypeId="urn:microsoft.com/office/officeart/2005/8/quickstyle/simple2" qsCatId="simple" csTypeId="urn:microsoft.com/office/officeart/2005/8/colors/accent2_2" csCatId="accent2" phldr="1"/>
      <dgm:spPr/>
      <dgm:t>
        <a:bodyPr/>
        <a:lstStyle/>
        <a:p>
          <a:endParaRPr lang="en-US"/>
        </a:p>
      </dgm:t>
    </dgm:pt>
    <dgm:pt modelId="{856E7453-A90E-4D79-A6DF-7D826B8C7F24}">
      <dgm:prSet/>
      <dgm:spPr/>
      <dgm:t>
        <a:bodyPr/>
        <a:lstStyle/>
        <a:p>
          <a:r>
            <a:rPr lang="en-US" dirty="0">
              <a:solidFill>
                <a:schemeClr val="tx1"/>
              </a:solidFill>
            </a:rPr>
            <a:t>TMH is a private, not-for-profit community healthcare system serving a 21- county region in North Florida and South Georgia</a:t>
          </a:r>
        </a:p>
      </dgm:t>
    </dgm:pt>
    <dgm:pt modelId="{05A8F767-4144-4A67-84A5-E239310D88ED}" type="parTrans" cxnId="{DDD7FD15-83B7-4666-9762-E7BBD5C1301B}">
      <dgm:prSet/>
      <dgm:spPr/>
      <dgm:t>
        <a:bodyPr/>
        <a:lstStyle/>
        <a:p>
          <a:endParaRPr lang="en-US"/>
        </a:p>
      </dgm:t>
    </dgm:pt>
    <dgm:pt modelId="{F14422C7-C83C-4F20-BBD8-4986A30CCF18}" type="sibTrans" cxnId="{DDD7FD15-83B7-4666-9762-E7BBD5C1301B}">
      <dgm:prSet/>
      <dgm:spPr/>
      <dgm:t>
        <a:bodyPr/>
        <a:lstStyle/>
        <a:p>
          <a:endParaRPr lang="en-US"/>
        </a:p>
      </dgm:t>
    </dgm:pt>
    <dgm:pt modelId="{FB3368C0-5030-4C35-95E6-21FBAB532064}">
      <dgm:prSet/>
      <dgm:spPr/>
      <dgm:t>
        <a:bodyPr/>
        <a:lstStyle/>
        <a:p>
          <a:r>
            <a:rPr lang="en-US" dirty="0"/>
            <a:t>772-bed acute care hospital (surgery and adult ICU)</a:t>
          </a:r>
        </a:p>
      </dgm:t>
    </dgm:pt>
    <dgm:pt modelId="{0F458613-556D-4E3F-83FF-93395869A772}" type="parTrans" cxnId="{D7CFF6CA-3062-44F2-8EA5-4DE56258E42B}">
      <dgm:prSet/>
      <dgm:spPr/>
      <dgm:t>
        <a:bodyPr/>
        <a:lstStyle/>
        <a:p>
          <a:endParaRPr lang="en-US"/>
        </a:p>
      </dgm:t>
    </dgm:pt>
    <dgm:pt modelId="{AA8D438D-302F-4635-8F4E-97F4A3AA8DEA}" type="sibTrans" cxnId="{D7CFF6CA-3062-44F2-8EA5-4DE56258E42B}">
      <dgm:prSet/>
      <dgm:spPr/>
      <dgm:t>
        <a:bodyPr/>
        <a:lstStyle/>
        <a:p>
          <a:endParaRPr lang="en-US"/>
        </a:p>
      </dgm:t>
    </dgm:pt>
    <dgm:pt modelId="{C3B1B79B-AB98-41D2-900F-CA5735066E50}">
      <dgm:prSet/>
      <dgm:spPr/>
      <dgm:t>
        <a:bodyPr/>
        <a:lstStyle/>
        <a:p>
          <a:r>
            <a:rPr lang="en-US" dirty="0"/>
            <a:t>Multiple Specialty Care Centers (NICU, Level II Trauma Center, Pediatric Specialty Care) </a:t>
          </a:r>
        </a:p>
      </dgm:t>
    </dgm:pt>
    <dgm:pt modelId="{00A551C4-C3AE-40F6-BEB9-8317DCE24EBB}" type="parTrans" cxnId="{EF1AB574-0B09-48AC-BEB6-B37C1498E70E}">
      <dgm:prSet/>
      <dgm:spPr/>
      <dgm:t>
        <a:bodyPr/>
        <a:lstStyle/>
        <a:p>
          <a:endParaRPr lang="en-US"/>
        </a:p>
      </dgm:t>
    </dgm:pt>
    <dgm:pt modelId="{6AA08DD0-6ABD-4574-81EC-0BFA0641A48C}" type="sibTrans" cxnId="{EF1AB574-0B09-48AC-BEB6-B37C1498E70E}">
      <dgm:prSet/>
      <dgm:spPr/>
      <dgm:t>
        <a:bodyPr/>
        <a:lstStyle/>
        <a:p>
          <a:endParaRPr lang="en-US"/>
        </a:p>
      </dgm:t>
    </dgm:pt>
    <dgm:pt modelId="{D0353703-3F77-418D-AF72-592D33CDB901}">
      <dgm:prSet/>
      <dgm:spPr/>
      <dgm:t>
        <a:bodyPr/>
        <a:lstStyle/>
        <a:p>
          <a:r>
            <a:rPr lang="en-US" dirty="0"/>
            <a:t>Operates two distinct Emergency Departments (one on main campus and one remote) </a:t>
          </a:r>
        </a:p>
      </dgm:t>
    </dgm:pt>
    <dgm:pt modelId="{88FF7D1F-B0CC-4573-AC47-FFCCB8680B66}" type="parTrans" cxnId="{03CB29AE-0876-4A6F-83A2-82F741012E57}">
      <dgm:prSet/>
      <dgm:spPr/>
      <dgm:t>
        <a:bodyPr/>
        <a:lstStyle/>
        <a:p>
          <a:endParaRPr lang="en-US"/>
        </a:p>
      </dgm:t>
    </dgm:pt>
    <dgm:pt modelId="{12363342-3365-4478-BACA-C30AE55FF7DA}" type="sibTrans" cxnId="{03CB29AE-0876-4A6F-83A2-82F741012E57}">
      <dgm:prSet/>
      <dgm:spPr/>
      <dgm:t>
        <a:bodyPr/>
        <a:lstStyle/>
        <a:p>
          <a:endParaRPr lang="en-US"/>
        </a:p>
      </dgm:t>
    </dgm:pt>
    <dgm:pt modelId="{E6EF62B2-62FD-4040-8FF7-1EC0FC0FFE02}">
      <dgm:prSet/>
      <dgm:spPr/>
      <dgm:t>
        <a:bodyPr/>
        <a:lstStyle/>
        <a:p>
          <a:r>
            <a:rPr lang="en-US" dirty="0"/>
            <a:t>Psychiatric Hospital </a:t>
          </a:r>
        </a:p>
      </dgm:t>
    </dgm:pt>
    <dgm:pt modelId="{20D4D94D-1C4F-4833-88A1-6AC983C63E76}" type="parTrans" cxnId="{4FDC34CF-49D0-49F2-AEAE-8A3399EB2604}">
      <dgm:prSet/>
      <dgm:spPr/>
      <dgm:t>
        <a:bodyPr/>
        <a:lstStyle/>
        <a:p>
          <a:endParaRPr lang="en-US"/>
        </a:p>
      </dgm:t>
    </dgm:pt>
    <dgm:pt modelId="{D7470417-84EF-4895-83F7-A8720A44A1B1}" type="sibTrans" cxnId="{4FDC34CF-49D0-49F2-AEAE-8A3399EB2604}">
      <dgm:prSet/>
      <dgm:spPr/>
      <dgm:t>
        <a:bodyPr/>
        <a:lstStyle/>
        <a:p>
          <a:endParaRPr lang="en-US"/>
        </a:p>
      </dgm:t>
    </dgm:pt>
    <dgm:pt modelId="{26267DAD-5A6B-4A3F-8019-BC295CD92D08}">
      <dgm:prSet/>
      <dgm:spPr/>
      <dgm:t>
        <a:bodyPr/>
        <a:lstStyle/>
        <a:p>
          <a:r>
            <a:rPr lang="en-US" dirty="0"/>
            <a:t>Partnerships include several critical access hospitals, Apalachee Center, and Florida State College of Medicine</a:t>
          </a:r>
        </a:p>
      </dgm:t>
    </dgm:pt>
    <dgm:pt modelId="{6EBC84A7-9BE5-44FB-BFE8-E22B727F63BA}" type="parTrans" cxnId="{FBD57882-8043-4ED6-8FF8-6D02EAF67347}">
      <dgm:prSet/>
      <dgm:spPr/>
      <dgm:t>
        <a:bodyPr/>
        <a:lstStyle/>
        <a:p>
          <a:endParaRPr lang="en-US"/>
        </a:p>
      </dgm:t>
    </dgm:pt>
    <dgm:pt modelId="{CFE120B1-05EE-418D-A41D-889AEE9FFAD1}" type="sibTrans" cxnId="{FBD57882-8043-4ED6-8FF8-6D02EAF67347}">
      <dgm:prSet/>
      <dgm:spPr/>
      <dgm:t>
        <a:bodyPr/>
        <a:lstStyle/>
        <a:p>
          <a:endParaRPr lang="en-US"/>
        </a:p>
      </dgm:t>
    </dgm:pt>
    <dgm:pt modelId="{A52A5507-BF7D-4CA0-96B9-75D22EB26D4A}">
      <dgm:prSet/>
      <dgm:spPr/>
      <dgm:t>
        <a:bodyPr/>
        <a:lstStyle/>
        <a:p>
          <a:r>
            <a:rPr lang="en-US" dirty="0">
              <a:solidFill>
                <a:schemeClr val="tx1"/>
              </a:solidFill>
            </a:rPr>
            <a:t>TMH Behavioral Health Center 60 bed inpatient psychiatric hospital (standalone) </a:t>
          </a:r>
        </a:p>
      </dgm:t>
    </dgm:pt>
    <dgm:pt modelId="{7F336B95-8849-4350-95DD-52F70A063249}" type="parTrans" cxnId="{BF51FEA7-2B81-4F23-AD42-7B51E13DF0D9}">
      <dgm:prSet/>
      <dgm:spPr/>
      <dgm:t>
        <a:bodyPr/>
        <a:lstStyle/>
        <a:p>
          <a:endParaRPr lang="en-US"/>
        </a:p>
      </dgm:t>
    </dgm:pt>
    <dgm:pt modelId="{0ACA3D72-93B2-4123-BA60-69E87581E3EB}" type="sibTrans" cxnId="{BF51FEA7-2B81-4F23-AD42-7B51E13DF0D9}">
      <dgm:prSet/>
      <dgm:spPr/>
      <dgm:t>
        <a:bodyPr/>
        <a:lstStyle/>
        <a:p>
          <a:endParaRPr lang="en-US"/>
        </a:p>
      </dgm:t>
    </dgm:pt>
    <dgm:pt modelId="{0F4A318F-3F53-4F93-8E85-BE71C2A0A26B}">
      <dgm:prSet/>
      <dgm:spPr/>
      <dgm:t>
        <a:bodyPr/>
        <a:lstStyle/>
        <a:p>
          <a:r>
            <a:rPr lang="en-US" dirty="0"/>
            <a:t>Adult Intermediate Care Unit </a:t>
          </a:r>
        </a:p>
      </dgm:t>
    </dgm:pt>
    <dgm:pt modelId="{C03E267E-4E7D-4267-8595-2B0249568764}" type="parTrans" cxnId="{AF2B777B-BE69-48EB-A465-DDA94C95AEA7}">
      <dgm:prSet/>
      <dgm:spPr/>
      <dgm:t>
        <a:bodyPr/>
        <a:lstStyle/>
        <a:p>
          <a:endParaRPr lang="en-US"/>
        </a:p>
      </dgm:t>
    </dgm:pt>
    <dgm:pt modelId="{772641B8-D79F-4BB9-85D3-BE7F1C6C5690}" type="sibTrans" cxnId="{AF2B777B-BE69-48EB-A465-DDA94C95AEA7}">
      <dgm:prSet/>
      <dgm:spPr/>
      <dgm:t>
        <a:bodyPr/>
        <a:lstStyle/>
        <a:p>
          <a:endParaRPr lang="en-US"/>
        </a:p>
      </dgm:t>
    </dgm:pt>
    <dgm:pt modelId="{F9C67736-9989-47D0-8DD5-5F1A26E416DA}">
      <dgm:prSet/>
      <dgm:spPr/>
      <dgm:t>
        <a:bodyPr/>
        <a:lstStyle/>
        <a:p>
          <a:r>
            <a:rPr lang="en-US" dirty="0"/>
            <a:t>Adult Specialty Care Unit </a:t>
          </a:r>
        </a:p>
      </dgm:t>
    </dgm:pt>
    <dgm:pt modelId="{C41BD7F4-72AF-4EB5-A6E7-9B79BE782DCE}" type="parTrans" cxnId="{7CCB6C01-5D99-4021-B5AD-1AE7F2FEBA54}">
      <dgm:prSet/>
      <dgm:spPr/>
      <dgm:t>
        <a:bodyPr/>
        <a:lstStyle/>
        <a:p>
          <a:endParaRPr lang="en-US"/>
        </a:p>
      </dgm:t>
    </dgm:pt>
    <dgm:pt modelId="{FCE7F861-1F39-46C9-A696-5504C5473C19}" type="sibTrans" cxnId="{7CCB6C01-5D99-4021-B5AD-1AE7F2FEBA54}">
      <dgm:prSet/>
      <dgm:spPr/>
      <dgm:t>
        <a:bodyPr/>
        <a:lstStyle/>
        <a:p>
          <a:endParaRPr lang="en-US"/>
        </a:p>
      </dgm:t>
    </dgm:pt>
    <dgm:pt modelId="{C12EBB6D-EA9D-4F9A-9A89-6DC419024965}">
      <dgm:prSet/>
      <dgm:spPr/>
      <dgm:t>
        <a:bodyPr/>
        <a:lstStyle/>
        <a:p>
          <a:r>
            <a:rPr lang="en-US" dirty="0"/>
            <a:t>Child and Adolescent Unit serving 6-17 yrs. </a:t>
          </a:r>
        </a:p>
      </dgm:t>
    </dgm:pt>
    <dgm:pt modelId="{391B352D-D013-4026-BCDF-80C4FDEA7AAF}" type="parTrans" cxnId="{1E59DE79-EA69-4AD7-950B-D6A410308385}">
      <dgm:prSet/>
      <dgm:spPr/>
      <dgm:t>
        <a:bodyPr/>
        <a:lstStyle/>
        <a:p>
          <a:endParaRPr lang="en-US"/>
        </a:p>
      </dgm:t>
    </dgm:pt>
    <dgm:pt modelId="{404FB4E0-49C2-4BA1-964F-92C5D2D6EF0F}" type="sibTrans" cxnId="{1E59DE79-EA69-4AD7-950B-D6A410308385}">
      <dgm:prSet/>
      <dgm:spPr/>
      <dgm:t>
        <a:bodyPr/>
        <a:lstStyle/>
        <a:p>
          <a:endParaRPr lang="en-US"/>
        </a:p>
      </dgm:t>
    </dgm:pt>
    <dgm:pt modelId="{770F6FE6-DD5C-4160-9349-C4DAC9C20254}">
      <dgm:prSet/>
      <dgm:spPr/>
      <dgm:t>
        <a:bodyPr/>
        <a:lstStyle/>
        <a:p>
          <a:r>
            <a:rPr lang="en-US" dirty="0"/>
            <a:t>Outpatient Psychiatry and Psychotherapy Services</a:t>
          </a:r>
        </a:p>
      </dgm:t>
    </dgm:pt>
    <dgm:pt modelId="{DDAD3398-AB15-4327-9031-25755F1E8611}" type="parTrans" cxnId="{F53782AB-0913-43B7-A7D0-4321FE4E65A8}">
      <dgm:prSet/>
      <dgm:spPr/>
      <dgm:t>
        <a:bodyPr/>
        <a:lstStyle/>
        <a:p>
          <a:endParaRPr lang="en-US"/>
        </a:p>
      </dgm:t>
    </dgm:pt>
    <dgm:pt modelId="{C6FB2AD8-5540-449C-AEF2-B5351E464B2A}" type="sibTrans" cxnId="{F53782AB-0913-43B7-A7D0-4321FE4E65A8}">
      <dgm:prSet/>
      <dgm:spPr/>
      <dgm:t>
        <a:bodyPr/>
        <a:lstStyle/>
        <a:p>
          <a:endParaRPr lang="en-US"/>
        </a:p>
      </dgm:t>
    </dgm:pt>
    <dgm:pt modelId="{1AD7AAB7-D666-4C1B-BA14-CD2269A7FB66}">
      <dgm:prSet/>
      <dgm:spPr/>
      <dgm:t>
        <a:bodyPr/>
        <a:lstStyle/>
        <a:p>
          <a:r>
            <a:rPr lang="en-US" dirty="0"/>
            <a:t>Psychiatric Consultative Liaison</a:t>
          </a:r>
        </a:p>
      </dgm:t>
    </dgm:pt>
    <dgm:pt modelId="{C31BE01B-4D5E-4128-A232-0C734043EBA9}" type="parTrans" cxnId="{BE91136A-AE46-4EFB-9D35-ED3C39F2E02E}">
      <dgm:prSet/>
      <dgm:spPr/>
      <dgm:t>
        <a:bodyPr/>
        <a:lstStyle/>
        <a:p>
          <a:endParaRPr lang="en-US"/>
        </a:p>
      </dgm:t>
    </dgm:pt>
    <dgm:pt modelId="{CF68C008-2A21-4339-8A64-EB13AC7F0DD1}" type="sibTrans" cxnId="{BE91136A-AE46-4EFB-9D35-ED3C39F2E02E}">
      <dgm:prSet/>
      <dgm:spPr/>
      <dgm:t>
        <a:bodyPr/>
        <a:lstStyle/>
        <a:p>
          <a:endParaRPr lang="en-US"/>
        </a:p>
      </dgm:t>
    </dgm:pt>
    <dgm:pt modelId="{91D1CCB9-F0CF-4D31-96C4-20E25E22A7D2}">
      <dgm:prSet/>
      <dgm:spPr/>
      <dgm:t>
        <a:bodyPr/>
        <a:lstStyle/>
        <a:p>
          <a:r>
            <a:rPr lang="en-US" dirty="0"/>
            <a:t>Soon to come PHP/IOP</a:t>
          </a:r>
        </a:p>
      </dgm:t>
    </dgm:pt>
    <dgm:pt modelId="{9184FEFC-332E-4A72-9152-3B087648AC2E}" type="parTrans" cxnId="{9DB29BB6-7E1C-4814-92E0-D6B3C785C141}">
      <dgm:prSet/>
      <dgm:spPr/>
    </dgm:pt>
    <dgm:pt modelId="{DB558331-2228-48CB-8426-2B4E2AA9DDE7}" type="sibTrans" cxnId="{9DB29BB6-7E1C-4814-92E0-D6B3C785C141}">
      <dgm:prSet/>
      <dgm:spPr/>
    </dgm:pt>
    <dgm:pt modelId="{086BCD96-6492-46F8-BF0A-EEA7EE09F608}" type="pres">
      <dgm:prSet presAssocID="{7146BB86-FD1B-4C9D-940A-4537D030048B}" presName="Name0" presStyleCnt="0">
        <dgm:presLayoutVars>
          <dgm:dir/>
          <dgm:animLvl val="lvl"/>
          <dgm:resizeHandles val="exact"/>
        </dgm:presLayoutVars>
      </dgm:prSet>
      <dgm:spPr/>
    </dgm:pt>
    <dgm:pt modelId="{F4BF065D-430E-483B-BABC-33E83EBC35E8}" type="pres">
      <dgm:prSet presAssocID="{856E7453-A90E-4D79-A6DF-7D826B8C7F24}" presName="composite" presStyleCnt="0"/>
      <dgm:spPr/>
    </dgm:pt>
    <dgm:pt modelId="{A4A3623F-4AA0-48ED-8FC1-C3F8EF266E3B}" type="pres">
      <dgm:prSet presAssocID="{856E7453-A90E-4D79-A6DF-7D826B8C7F24}" presName="parTx" presStyleLbl="alignNode1" presStyleIdx="0" presStyleCnt="2">
        <dgm:presLayoutVars>
          <dgm:chMax val="0"/>
          <dgm:chPref val="0"/>
          <dgm:bulletEnabled val="1"/>
        </dgm:presLayoutVars>
      </dgm:prSet>
      <dgm:spPr/>
    </dgm:pt>
    <dgm:pt modelId="{077512B0-EA73-4D0C-9E8D-22B9EB27199C}" type="pres">
      <dgm:prSet presAssocID="{856E7453-A90E-4D79-A6DF-7D826B8C7F24}" presName="desTx" presStyleLbl="alignAccFollowNode1" presStyleIdx="0" presStyleCnt="2" custLinFactNeighborX="-8615" custLinFactNeighborY="-2823">
        <dgm:presLayoutVars>
          <dgm:bulletEnabled val="1"/>
        </dgm:presLayoutVars>
      </dgm:prSet>
      <dgm:spPr/>
    </dgm:pt>
    <dgm:pt modelId="{BF950D10-35E9-4DDD-AD06-6167BA47177C}" type="pres">
      <dgm:prSet presAssocID="{F14422C7-C83C-4F20-BBD8-4986A30CCF18}" presName="space" presStyleCnt="0"/>
      <dgm:spPr/>
    </dgm:pt>
    <dgm:pt modelId="{5AC83887-A535-42FA-B34A-A8CD9F57C6EC}" type="pres">
      <dgm:prSet presAssocID="{A52A5507-BF7D-4CA0-96B9-75D22EB26D4A}" presName="composite" presStyleCnt="0"/>
      <dgm:spPr/>
    </dgm:pt>
    <dgm:pt modelId="{DAA26989-EB5A-4E6D-AD79-6FDF6E5544ED}" type="pres">
      <dgm:prSet presAssocID="{A52A5507-BF7D-4CA0-96B9-75D22EB26D4A}" presName="parTx" presStyleLbl="alignNode1" presStyleIdx="1" presStyleCnt="2">
        <dgm:presLayoutVars>
          <dgm:chMax val="0"/>
          <dgm:chPref val="0"/>
          <dgm:bulletEnabled val="1"/>
        </dgm:presLayoutVars>
      </dgm:prSet>
      <dgm:spPr/>
    </dgm:pt>
    <dgm:pt modelId="{09129622-A741-48D6-84CB-6075ECEDF6B5}" type="pres">
      <dgm:prSet presAssocID="{A52A5507-BF7D-4CA0-96B9-75D22EB26D4A}" presName="desTx" presStyleLbl="alignAccFollowNode1" presStyleIdx="1" presStyleCnt="2" custLinFactNeighborX="1" custLinFactNeighborY="-1510">
        <dgm:presLayoutVars>
          <dgm:bulletEnabled val="1"/>
        </dgm:presLayoutVars>
      </dgm:prSet>
      <dgm:spPr/>
    </dgm:pt>
  </dgm:ptLst>
  <dgm:cxnLst>
    <dgm:cxn modelId="{7CCB6C01-5D99-4021-B5AD-1AE7F2FEBA54}" srcId="{A52A5507-BF7D-4CA0-96B9-75D22EB26D4A}" destId="{F9C67736-9989-47D0-8DD5-5F1A26E416DA}" srcOrd="1" destOrd="0" parTransId="{C41BD7F4-72AF-4EB5-A6E7-9B79BE782DCE}" sibTransId="{FCE7F861-1F39-46C9-A696-5504C5473C19}"/>
    <dgm:cxn modelId="{5548A702-F542-4DA5-984D-FB0C3C9A2850}" type="presOf" srcId="{1AD7AAB7-D666-4C1B-BA14-CD2269A7FB66}" destId="{09129622-A741-48D6-84CB-6075ECEDF6B5}" srcOrd="0" destOrd="4" presId="urn:microsoft.com/office/officeart/2005/8/layout/hList1"/>
    <dgm:cxn modelId="{DDD7FD15-83B7-4666-9762-E7BBD5C1301B}" srcId="{7146BB86-FD1B-4C9D-940A-4537D030048B}" destId="{856E7453-A90E-4D79-A6DF-7D826B8C7F24}" srcOrd="0" destOrd="0" parTransId="{05A8F767-4144-4A67-84A5-E239310D88ED}" sibTransId="{F14422C7-C83C-4F20-BBD8-4986A30CCF18}"/>
    <dgm:cxn modelId="{97A56916-8AF3-4077-AE05-5C761D10A682}" type="presOf" srcId="{0F4A318F-3F53-4F93-8E85-BE71C2A0A26B}" destId="{09129622-A741-48D6-84CB-6075ECEDF6B5}" srcOrd="0" destOrd="0" presId="urn:microsoft.com/office/officeart/2005/8/layout/hList1"/>
    <dgm:cxn modelId="{45B41B19-D996-4B9E-AD58-F7086F9AFC3E}" type="presOf" srcId="{770F6FE6-DD5C-4160-9349-C4DAC9C20254}" destId="{09129622-A741-48D6-84CB-6075ECEDF6B5}" srcOrd="0" destOrd="3" presId="urn:microsoft.com/office/officeart/2005/8/layout/hList1"/>
    <dgm:cxn modelId="{3954DD22-2C67-404E-8611-E61225F09E85}" type="presOf" srcId="{C12EBB6D-EA9D-4F9A-9A89-6DC419024965}" destId="{09129622-A741-48D6-84CB-6075ECEDF6B5}" srcOrd="0" destOrd="2" presId="urn:microsoft.com/office/officeart/2005/8/layout/hList1"/>
    <dgm:cxn modelId="{3F5BD630-03A4-4A3E-8CA0-2FC89BFBD6EB}" type="presOf" srcId="{26267DAD-5A6B-4A3F-8019-BC295CD92D08}" destId="{077512B0-EA73-4D0C-9E8D-22B9EB27199C}" srcOrd="0" destOrd="4" presId="urn:microsoft.com/office/officeart/2005/8/layout/hList1"/>
    <dgm:cxn modelId="{467F0537-5012-4810-A968-DC32FE43D8F0}" type="presOf" srcId="{7146BB86-FD1B-4C9D-940A-4537D030048B}" destId="{086BCD96-6492-46F8-BF0A-EEA7EE09F608}" srcOrd="0" destOrd="0" presId="urn:microsoft.com/office/officeart/2005/8/layout/hList1"/>
    <dgm:cxn modelId="{3B15BD38-E725-4D60-8C2A-04AD5455FAB3}" type="presOf" srcId="{C3B1B79B-AB98-41D2-900F-CA5735066E50}" destId="{077512B0-EA73-4D0C-9E8D-22B9EB27199C}" srcOrd="0" destOrd="1" presId="urn:microsoft.com/office/officeart/2005/8/layout/hList1"/>
    <dgm:cxn modelId="{9513BB5E-D8F4-4337-846F-89B7234DD685}" type="presOf" srcId="{FB3368C0-5030-4C35-95E6-21FBAB532064}" destId="{077512B0-EA73-4D0C-9E8D-22B9EB27199C}" srcOrd="0" destOrd="0" presId="urn:microsoft.com/office/officeart/2005/8/layout/hList1"/>
    <dgm:cxn modelId="{BE91136A-AE46-4EFB-9D35-ED3C39F2E02E}" srcId="{A52A5507-BF7D-4CA0-96B9-75D22EB26D4A}" destId="{1AD7AAB7-D666-4C1B-BA14-CD2269A7FB66}" srcOrd="4" destOrd="0" parTransId="{C31BE01B-4D5E-4128-A232-0C734043EBA9}" sibTransId="{CF68C008-2A21-4339-8A64-EB13AC7F0DD1}"/>
    <dgm:cxn modelId="{EF1AB574-0B09-48AC-BEB6-B37C1498E70E}" srcId="{856E7453-A90E-4D79-A6DF-7D826B8C7F24}" destId="{C3B1B79B-AB98-41D2-900F-CA5735066E50}" srcOrd="1" destOrd="0" parTransId="{00A551C4-C3AE-40F6-BEB9-8317DCE24EBB}" sibTransId="{6AA08DD0-6ABD-4574-81EC-0BFA0641A48C}"/>
    <dgm:cxn modelId="{B71C6656-0C0B-4F4C-B779-091577E26DD4}" type="presOf" srcId="{91D1CCB9-F0CF-4D31-96C4-20E25E22A7D2}" destId="{09129622-A741-48D6-84CB-6075ECEDF6B5}" srcOrd="0" destOrd="5" presId="urn:microsoft.com/office/officeart/2005/8/layout/hList1"/>
    <dgm:cxn modelId="{1E59DE79-EA69-4AD7-950B-D6A410308385}" srcId="{A52A5507-BF7D-4CA0-96B9-75D22EB26D4A}" destId="{C12EBB6D-EA9D-4F9A-9A89-6DC419024965}" srcOrd="2" destOrd="0" parTransId="{391B352D-D013-4026-BCDF-80C4FDEA7AAF}" sibTransId="{404FB4E0-49C2-4BA1-964F-92C5D2D6EF0F}"/>
    <dgm:cxn modelId="{AF2B777B-BE69-48EB-A465-DDA94C95AEA7}" srcId="{A52A5507-BF7D-4CA0-96B9-75D22EB26D4A}" destId="{0F4A318F-3F53-4F93-8E85-BE71C2A0A26B}" srcOrd="0" destOrd="0" parTransId="{C03E267E-4E7D-4267-8595-2B0249568764}" sibTransId="{772641B8-D79F-4BB9-85D3-BE7F1C6C5690}"/>
    <dgm:cxn modelId="{FBD57882-8043-4ED6-8FF8-6D02EAF67347}" srcId="{856E7453-A90E-4D79-A6DF-7D826B8C7F24}" destId="{26267DAD-5A6B-4A3F-8019-BC295CD92D08}" srcOrd="4" destOrd="0" parTransId="{6EBC84A7-9BE5-44FB-BFE8-E22B727F63BA}" sibTransId="{CFE120B1-05EE-418D-A41D-889AEE9FFAD1}"/>
    <dgm:cxn modelId="{4CF3F787-03DE-46D6-BE01-6F7EC9068F23}" type="presOf" srcId="{D0353703-3F77-418D-AF72-592D33CDB901}" destId="{077512B0-EA73-4D0C-9E8D-22B9EB27199C}" srcOrd="0" destOrd="2" presId="urn:microsoft.com/office/officeart/2005/8/layout/hList1"/>
    <dgm:cxn modelId="{3B2C818F-977A-4AD3-9E00-033EE6ADCA4B}" type="presOf" srcId="{F9C67736-9989-47D0-8DD5-5F1A26E416DA}" destId="{09129622-A741-48D6-84CB-6075ECEDF6B5}" srcOrd="0" destOrd="1" presId="urn:microsoft.com/office/officeart/2005/8/layout/hList1"/>
    <dgm:cxn modelId="{C262E297-6447-4508-B0CE-20AB9685BA68}" type="presOf" srcId="{A52A5507-BF7D-4CA0-96B9-75D22EB26D4A}" destId="{DAA26989-EB5A-4E6D-AD79-6FDF6E5544ED}" srcOrd="0" destOrd="0" presId="urn:microsoft.com/office/officeart/2005/8/layout/hList1"/>
    <dgm:cxn modelId="{BF51FEA7-2B81-4F23-AD42-7B51E13DF0D9}" srcId="{7146BB86-FD1B-4C9D-940A-4537D030048B}" destId="{A52A5507-BF7D-4CA0-96B9-75D22EB26D4A}" srcOrd="1" destOrd="0" parTransId="{7F336B95-8849-4350-95DD-52F70A063249}" sibTransId="{0ACA3D72-93B2-4123-BA60-69E87581E3EB}"/>
    <dgm:cxn modelId="{F53782AB-0913-43B7-A7D0-4321FE4E65A8}" srcId="{A52A5507-BF7D-4CA0-96B9-75D22EB26D4A}" destId="{770F6FE6-DD5C-4160-9349-C4DAC9C20254}" srcOrd="3" destOrd="0" parTransId="{DDAD3398-AB15-4327-9031-25755F1E8611}" sibTransId="{C6FB2AD8-5540-449C-AEF2-B5351E464B2A}"/>
    <dgm:cxn modelId="{03CB29AE-0876-4A6F-83A2-82F741012E57}" srcId="{856E7453-A90E-4D79-A6DF-7D826B8C7F24}" destId="{D0353703-3F77-418D-AF72-592D33CDB901}" srcOrd="2" destOrd="0" parTransId="{88FF7D1F-B0CC-4573-AC47-FFCCB8680B66}" sibTransId="{12363342-3365-4478-BACA-C30AE55FF7DA}"/>
    <dgm:cxn modelId="{9DB29BB6-7E1C-4814-92E0-D6B3C785C141}" srcId="{A52A5507-BF7D-4CA0-96B9-75D22EB26D4A}" destId="{91D1CCB9-F0CF-4D31-96C4-20E25E22A7D2}" srcOrd="5" destOrd="0" parTransId="{9184FEFC-332E-4A72-9152-3B087648AC2E}" sibTransId="{DB558331-2228-48CB-8426-2B4E2AA9DDE7}"/>
    <dgm:cxn modelId="{D7CFF6CA-3062-44F2-8EA5-4DE56258E42B}" srcId="{856E7453-A90E-4D79-A6DF-7D826B8C7F24}" destId="{FB3368C0-5030-4C35-95E6-21FBAB532064}" srcOrd="0" destOrd="0" parTransId="{0F458613-556D-4E3F-83FF-93395869A772}" sibTransId="{AA8D438D-302F-4635-8F4E-97F4A3AA8DEA}"/>
    <dgm:cxn modelId="{4FDC34CF-49D0-49F2-AEAE-8A3399EB2604}" srcId="{856E7453-A90E-4D79-A6DF-7D826B8C7F24}" destId="{E6EF62B2-62FD-4040-8FF7-1EC0FC0FFE02}" srcOrd="3" destOrd="0" parTransId="{20D4D94D-1C4F-4833-88A1-6AC983C63E76}" sibTransId="{D7470417-84EF-4895-83F7-A8720A44A1B1}"/>
    <dgm:cxn modelId="{5239FDF8-A7DB-43BA-B0EA-517B0705941C}" type="presOf" srcId="{E6EF62B2-62FD-4040-8FF7-1EC0FC0FFE02}" destId="{077512B0-EA73-4D0C-9E8D-22B9EB27199C}" srcOrd="0" destOrd="3" presId="urn:microsoft.com/office/officeart/2005/8/layout/hList1"/>
    <dgm:cxn modelId="{E65764FF-CCCD-4025-AFD2-EB04088213BF}" type="presOf" srcId="{856E7453-A90E-4D79-A6DF-7D826B8C7F24}" destId="{A4A3623F-4AA0-48ED-8FC1-C3F8EF266E3B}" srcOrd="0" destOrd="0" presId="urn:microsoft.com/office/officeart/2005/8/layout/hList1"/>
    <dgm:cxn modelId="{DE097DFF-6BE7-4C6A-BAB7-7A9807F409D5}" type="presParOf" srcId="{086BCD96-6492-46F8-BF0A-EEA7EE09F608}" destId="{F4BF065D-430E-483B-BABC-33E83EBC35E8}" srcOrd="0" destOrd="0" presId="urn:microsoft.com/office/officeart/2005/8/layout/hList1"/>
    <dgm:cxn modelId="{8E9161AA-B251-4BA1-9F26-845CFB131605}" type="presParOf" srcId="{F4BF065D-430E-483B-BABC-33E83EBC35E8}" destId="{A4A3623F-4AA0-48ED-8FC1-C3F8EF266E3B}" srcOrd="0" destOrd="0" presId="urn:microsoft.com/office/officeart/2005/8/layout/hList1"/>
    <dgm:cxn modelId="{1E6C225B-0D05-4C30-B7E1-D12AE69170EA}" type="presParOf" srcId="{F4BF065D-430E-483B-BABC-33E83EBC35E8}" destId="{077512B0-EA73-4D0C-9E8D-22B9EB27199C}" srcOrd="1" destOrd="0" presId="urn:microsoft.com/office/officeart/2005/8/layout/hList1"/>
    <dgm:cxn modelId="{AA8E9728-0726-4A05-923C-10B40829FDD9}" type="presParOf" srcId="{086BCD96-6492-46F8-BF0A-EEA7EE09F608}" destId="{BF950D10-35E9-4DDD-AD06-6167BA47177C}" srcOrd="1" destOrd="0" presId="urn:microsoft.com/office/officeart/2005/8/layout/hList1"/>
    <dgm:cxn modelId="{CE8E5D0B-12C7-4772-9620-73FFDD6B09C2}" type="presParOf" srcId="{086BCD96-6492-46F8-BF0A-EEA7EE09F608}" destId="{5AC83887-A535-42FA-B34A-A8CD9F57C6EC}" srcOrd="2" destOrd="0" presId="urn:microsoft.com/office/officeart/2005/8/layout/hList1"/>
    <dgm:cxn modelId="{4980F896-2E2C-4411-B760-310EEBAF3340}" type="presParOf" srcId="{5AC83887-A535-42FA-B34A-A8CD9F57C6EC}" destId="{DAA26989-EB5A-4E6D-AD79-6FDF6E5544ED}" srcOrd="0" destOrd="0" presId="urn:microsoft.com/office/officeart/2005/8/layout/hList1"/>
    <dgm:cxn modelId="{8CA09660-F0B6-4905-9665-4E10803C4342}" type="presParOf" srcId="{5AC83887-A535-42FA-B34A-A8CD9F57C6EC}" destId="{09129622-A741-48D6-84CB-6075ECEDF6B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B9B20D-DDA7-42E6-B9E0-93B787289385}" type="doc">
      <dgm:prSet loTypeId="urn:microsoft.com/office/officeart/2005/8/layout/vProcess5" loCatId="process" qsTypeId="urn:microsoft.com/office/officeart/2005/8/quickstyle/simple4" qsCatId="simple" csTypeId="urn:microsoft.com/office/officeart/2005/8/colors/accent2_2" csCatId="accent2" phldr="1"/>
      <dgm:spPr/>
      <dgm:t>
        <a:bodyPr/>
        <a:lstStyle/>
        <a:p>
          <a:endParaRPr lang="en-US"/>
        </a:p>
      </dgm:t>
    </dgm:pt>
    <dgm:pt modelId="{9FD018DF-8F15-4F17-BDAB-3E85D0A8A548}">
      <dgm:prSet/>
      <dgm:spPr>
        <a:solidFill>
          <a:schemeClr val="tx1"/>
        </a:solidFill>
      </dgm:spPr>
      <dgm:t>
        <a:bodyPr/>
        <a:lstStyle/>
        <a:p>
          <a:r>
            <a:rPr lang="en-US" dirty="0"/>
            <a:t>Prior to 2019 the Behavioral Health Center had sometimes functioned as a stand-alone subspecialty within the TMH system. </a:t>
          </a:r>
        </a:p>
      </dgm:t>
    </dgm:pt>
    <dgm:pt modelId="{A94B7764-CF9B-4E59-982E-B01D213E984E}" type="parTrans" cxnId="{093C565A-7D61-4A49-9C18-AC0BC70F9E35}">
      <dgm:prSet/>
      <dgm:spPr/>
      <dgm:t>
        <a:bodyPr/>
        <a:lstStyle/>
        <a:p>
          <a:endParaRPr lang="en-US"/>
        </a:p>
      </dgm:t>
    </dgm:pt>
    <dgm:pt modelId="{68768E94-17EE-4180-93BB-437FD9640B02}" type="sibTrans" cxnId="{093C565A-7D61-4A49-9C18-AC0BC70F9E35}">
      <dgm:prSet/>
      <dgm:spPr>
        <a:solidFill>
          <a:schemeClr val="accent1">
            <a:lumMod val="60000"/>
            <a:lumOff val="40000"/>
            <a:alpha val="90000"/>
          </a:schemeClr>
        </a:solidFill>
      </dgm:spPr>
      <dgm:t>
        <a:bodyPr/>
        <a:lstStyle/>
        <a:p>
          <a:endParaRPr lang="en-US" dirty="0"/>
        </a:p>
      </dgm:t>
    </dgm:pt>
    <dgm:pt modelId="{191F6034-0C62-4DDC-A513-D41DD770AB8B}">
      <dgm:prSet/>
      <dgm:spPr>
        <a:solidFill>
          <a:schemeClr val="tx1"/>
        </a:solidFill>
      </dgm:spPr>
      <dgm:t>
        <a:bodyPr/>
        <a:lstStyle/>
        <a:p>
          <a:r>
            <a:rPr lang="en-US" dirty="0"/>
            <a:t>The BHC served as a very effective treatment unit for chronic behavioral health diseases in their acute phase, but its stand-alone position had created challenges in providing best-practice rapid comprehensive behavioral health support and integration throughout the entire TMH system– especially in the Emergency Departments and on the medical/surgical floors. </a:t>
          </a:r>
        </a:p>
      </dgm:t>
    </dgm:pt>
    <dgm:pt modelId="{27543D6F-5DF4-4B2B-9B81-E329556F084F}" type="parTrans" cxnId="{CD6718A3-4931-4EB2-9EA0-95C4CC185618}">
      <dgm:prSet/>
      <dgm:spPr/>
      <dgm:t>
        <a:bodyPr/>
        <a:lstStyle/>
        <a:p>
          <a:endParaRPr lang="en-US"/>
        </a:p>
      </dgm:t>
    </dgm:pt>
    <dgm:pt modelId="{78415B01-891C-444B-92DA-79DEBFF09821}" type="sibTrans" cxnId="{CD6718A3-4931-4EB2-9EA0-95C4CC185618}">
      <dgm:prSet/>
      <dgm:spPr>
        <a:solidFill>
          <a:schemeClr val="accent1">
            <a:alpha val="90000"/>
          </a:schemeClr>
        </a:solidFill>
      </dgm:spPr>
      <dgm:t>
        <a:bodyPr/>
        <a:lstStyle/>
        <a:p>
          <a:endParaRPr lang="en-US" dirty="0"/>
        </a:p>
      </dgm:t>
    </dgm:pt>
    <dgm:pt modelId="{839A2533-3C7D-4610-8E26-EFEA7DFF90A3}">
      <dgm:prSet/>
      <dgm:spPr>
        <a:solidFill>
          <a:schemeClr val="tx1"/>
        </a:solidFill>
      </dgm:spPr>
      <dgm:t>
        <a:bodyPr/>
        <a:lstStyle/>
        <a:p>
          <a:r>
            <a:rPr lang="en-US" dirty="0"/>
            <a:t>Expanding behavioral health into a primary medical/surgical system-wide integrative role required systemic and cultural growth for BHC and the TMH system as a whole. </a:t>
          </a:r>
        </a:p>
      </dgm:t>
    </dgm:pt>
    <dgm:pt modelId="{7013814F-EA33-47D5-B5C9-B3567EC982D5}" type="parTrans" cxnId="{ACD48BE8-4CE3-4471-9142-C7985BCC6ADA}">
      <dgm:prSet/>
      <dgm:spPr/>
      <dgm:t>
        <a:bodyPr/>
        <a:lstStyle/>
        <a:p>
          <a:endParaRPr lang="en-US"/>
        </a:p>
      </dgm:t>
    </dgm:pt>
    <dgm:pt modelId="{70CF9397-2390-4399-B39F-48A35AC6622A}" type="sibTrans" cxnId="{ACD48BE8-4CE3-4471-9142-C7985BCC6ADA}">
      <dgm:prSet/>
      <dgm:spPr>
        <a:solidFill>
          <a:schemeClr val="tx2">
            <a:alpha val="90000"/>
          </a:schemeClr>
        </a:solidFill>
      </dgm:spPr>
      <dgm:t>
        <a:bodyPr/>
        <a:lstStyle/>
        <a:p>
          <a:endParaRPr lang="en-US" dirty="0"/>
        </a:p>
      </dgm:t>
    </dgm:pt>
    <dgm:pt modelId="{902B3A1B-4469-4C61-B5C9-1C27E161EFCF}">
      <dgm:prSet/>
      <dgm:spPr>
        <a:solidFill>
          <a:schemeClr val="tx1"/>
        </a:solidFill>
      </dgm:spPr>
      <dgm:t>
        <a:bodyPr/>
        <a:lstStyle/>
        <a:p>
          <a:r>
            <a:rPr lang="en-US" dirty="0"/>
            <a:t>The critical priority of behavioral health expansion and integration focused on patients identified in the ED needing psychiatric assessment and admission be rapidly transferred to inpatient care or released from the Baker Act if prudent </a:t>
          </a:r>
        </a:p>
      </dgm:t>
    </dgm:pt>
    <dgm:pt modelId="{0A0ACE88-C7CB-4F29-A20D-BF1E429FE3FA}" type="parTrans" cxnId="{7EA8FEBA-2C4E-4515-9110-0EA26D2E2A2B}">
      <dgm:prSet/>
      <dgm:spPr/>
      <dgm:t>
        <a:bodyPr/>
        <a:lstStyle/>
        <a:p>
          <a:endParaRPr lang="en-US"/>
        </a:p>
      </dgm:t>
    </dgm:pt>
    <dgm:pt modelId="{8B04B9C1-CCB7-431F-B735-9EF011B1AB24}" type="sibTrans" cxnId="{7EA8FEBA-2C4E-4515-9110-0EA26D2E2A2B}">
      <dgm:prSet/>
      <dgm:spPr/>
      <dgm:t>
        <a:bodyPr/>
        <a:lstStyle/>
        <a:p>
          <a:endParaRPr lang="en-US"/>
        </a:p>
      </dgm:t>
    </dgm:pt>
    <dgm:pt modelId="{FDB880E6-6E8A-42AE-844D-571FB3218BC6}" type="pres">
      <dgm:prSet presAssocID="{97B9B20D-DDA7-42E6-B9E0-93B787289385}" presName="outerComposite" presStyleCnt="0">
        <dgm:presLayoutVars>
          <dgm:chMax val="5"/>
          <dgm:dir/>
          <dgm:resizeHandles val="exact"/>
        </dgm:presLayoutVars>
      </dgm:prSet>
      <dgm:spPr/>
    </dgm:pt>
    <dgm:pt modelId="{96725EFA-E04B-4F2A-BADA-B22757FFF01F}" type="pres">
      <dgm:prSet presAssocID="{97B9B20D-DDA7-42E6-B9E0-93B787289385}" presName="dummyMaxCanvas" presStyleCnt="0">
        <dgm:presLayoutVars/>
      </dgm:prSet>
      <dgm:spPr/>
    </dgm:pt>
    <dgm:pt modelId="{3BEB08DB-4B5C-4E1F-9B9D-34C293D671C9}" type="pres">
      <dgm:prSet presAssocID="{97B9B20D-DDA7-42E6-B9E0-93B787289385}" presName="FourNodes_1" presStyleLbl="node1" presStyleIdx="0" presStyleCnt="4" custLinFactNeighborX="494">
        <dgm:presLayoutVars>
          <dgm:bulletEnabled val="1"/>
        </dgm:presLayoutVars>
      </dgm:prSet>
      <dgm:spPr/>
    </dgm:pt>
    <dgm:pt modelId="{49F83B4F-91DD-4548-9E17-DFA97728B2C0}" type="pres">
      <dgm:prSet presAssocID="{97B9B20D-DDA7-42E6-B9E0-93B787289385}" presName="FourNodes_2" presStyleLbl="node1" presStyleIdx="1" presStyleCnt="4">
        <dgm:presLayoutVars>
          <dgm:bulletEnabled val="1"/>
        </dgm:presLayoutVars>
      </dgm:prSet>
      <dgm:spPr/>
    </dgm:pt>
    <dgm:pt modelId="{FD292553-DE7F-4635-A581-D936803278E2}" type="pres">
      <dgm:prSet presAssocID="{97B9B20D-DDA7-42E6-B9E0-93B787289385}" presName="FourNodes_3" presStyleLbl="node1" presStyleIdx="2" presStyleCnt="4">
        <dgm:presLayoutVars>
          <dgm:bulletEnabled val="1"/>
        </dgm:presLayoutVars>
      </dgm:prSet>
      <dgm:spPr/>
    </dgm:pt>
    <dgm:pt modelId="{F36986EF-4A0D-4E67-9947-2733BE907537}" type="pres">
      <dgm:prSet presAssocID="{97B9B20D-DDA7-42E6-B9E0-93B787289385}" presName="FourNodes_4" presStyleLbl="node1" presStyleIdx="3" presStyleCnt="4">
        <dgm:presLayoutVars>
          <dgm:bulletEnabled val="1"/>
        </dgm:presLayoutVars>
      </dgm:prSet>
      <dgm:spPr/>
    </dgm:pt>
    <dgm:pt modelId="{1D383D7B-891F-44FA-8ECD-4D139EBA1CF8}" type="pres">
      <dgm:prSet presAssocID="{97B9B20D-DDA7-42E6-B9E0-93B787289385}" presName="FourConn_1-2" presStyleLbl="fgAccFollowNode1" presStyleIdx="0" presStyleCnt="3">
        <dgm:presLayoutVars>
          <dgm:bulletEnabled val="1"/>
        </dgm:presLayoutVars>
      </dgm:prSet>
      <dgm:spPr/>
    </dgm:pt>
    <dgm:pt modelId="{158B2BE9-6B28-4418-853D-85E38277932B}" type="pres">
      <dgm:prSet presAssocID="{97B9B20D-DDA7-42E6-B9E0-93B787289385}" presName="FourConn_2-3" presStyleLbl="fgAccFollowNode1" presStyleIdx="1" presStyleCnt="3">
        <dgm:presLayoutVars>
          <dgm:bulletEnabled val="1"/>
        </dgm:presLayoutVars>
      </dgm:prSet>
      <dgm:spPr/>
    </dgm:pt>
    <dgm:pt modelId="{0DBEEFA4-EE80-4F38-8406-61A64E638971}" type="pres">
      <dgm:prSet presAssocID="{97B9B20D-DDA7-42E6-B9E0-93B787289385}" presName="FourConn_3-4" presStyleLbl="fgAccFollowNode1" presStyleIdx="2" presStyleCnt="3">
        <dgm:presLayoutVars>
          <dgm:bulletEnabled val="1"/>
        </dgm:presLayoutVars>
      </dgm:prSet>
      <dgm:spPr/>
    </dgm:pt>
    <dgm:pt modelId="{E00C198C-3E9C-485B-8F4C-DB798F96BB7C}" type="pres">
      <dgm:prSet presAssocID="{97B9B20D-DDA7-42E6-B9E0-93B787289385}" presName="FourNodes_1_text" presStyleLbl="node1" presStyleIdx="3" presStyleCnt="4">
        <dgm:presLayoutVars>
          <dgm:bulletEnabled val="1"/>
        </dgm:presLayoutVars>
      </dgm:prSet>
      <dgm:spPr/>
    </dgm:pt>
    <dgm:pt modelId="{2AE6FD07-7C5C-4792-BE77-08FF9ED0DBE3}" type="pres">
      <dgm:prSet presAssocID="{97B9B20D-DDA7-42E6-B9E0-93B787289385}" presName="FourNodes_2_text" presStyleLbl="node1" presStyleIdx="3" presStyleCnt="4">
        <dgm:presLayoutVars>
          <dgm:bulletEnabled val="1"/>
        </dgm:presLayoutVars>
      </dgm:prSet>
      <dgm:spPr/>
    </dgm:pt>
    <dgm:pt modelId="{AE4B1249-34AB-4CA1-9474-708816EAE129}" type="pres">
      <dgm:prSet presAssocID="{97B9B20D-DDA7-42E6-B9E0-93B787289385}" presName="FourNodes_3_text" presStyleLbl="node1" presStyleIdx="3" presStyleCnt="4">
        <dgm:presLayoutVars>
          <dgm:bulletEnabled val="1"/>
        </dgm:presLayoutVars>
      </dgm:prSet>
      <dgm:spPr/>
    </dgm:pt>
    <dgm:pt modelId="{5DE7E975-B793-48C4-B3F8-CEAC8FA7EFB1}" type="pres">
      <dgm:prSet presAssocID="{97B9B20D-DDA7-42E6-B9E0-93B787289385}" presName="FourNodes_4_text" presStyleLbl="node1" presStyleIdx="3" presStyleCnt="4">
        <dgm:presLayoutVars>
          <dgm:bulletEnabled val="1"/>
        </dgm:presLayoutVars>
      </dgm:prSet>
      <dgm:spPr/>
    </dgm:pt>
  </dgm:ptLst>
  <dgm:cxnLst>
    <dgm:cxn modelId="{0C2F556E-DACA-43EA-8C97-D92A3492BACD}" type="presOf" srcId="{839A2533-3C7D-4610-8E26-EFEA7DFF90A3}" destId="{FD292553-DE7F-4635-A581-D936803278E2}" srcOrd="0" destOrd="0" presId="urn:microsoft.com/office/officeart/2005/8/layout/vProcess5"/>
    <dgm:cxn modelId="{093C565A-7D61-4A49-9C18-AC0BC70F9E35}" srcId="{97B9B20D-DDA7-42E6-B9E0-93B787289385}" destId="{9FD018DF-8F15-4F17-BDAB-3E85D0A8A548}" srcOrd="0" destOrd="0" parTransId="{A94B7764-CF9B-4E59-982E-B01D213E984E}" sibTransId="{68768E94-17EE-4180-93BB-437FD9640B02}"/>
    <dgm:cxn modelId="{5E96878F-1C82-4DF8-A6CE-81B134AECA4E}" type="presOf" srcId="{191F6034-0C62-4DDC-A513-D41DD770AB8B}" destId="{2AE6FD07-7C5C-4792-BE77-08FF9ED0DBE3}" srcOrd="1" destOrd="0" presId="urn:microsoft.com/office/officeart/2005/8/layout/vProcess5"/>
    <dgm:cxn modelId="{325C1296-2904-4196-9A70-E6B35D53ECA4}" type="presOf" srcId="{97B9B20D-DDA7-42E6-B9E0-93B787289385}" destId="{FDB880E6-6E8A-42AE-844D-571FB3218BC6}" srcOrd="0" destOrd="0" presId="urn:microsoft.com/office/officeart/2005/8/layout/vProcess5"/>
    <dgm:cxn modelId="{BD7B8B9A-405A-456B-9D7A-438221020586}" type="presOf" srcId="{68768E94-17EE-4180-93BB-437FD9640B02}" destId="{1D383D7B-891F-44FA-8ECD-4D139EBA1CF8}" srcOrd="0" destOrd="0" presId="urn:microsoft.com/office/officeart/2005/8/layout/vProcess5"/>
    <dgm:cxn modelId="{CA7CC89A-C126-4FDA-B2E6-CA8901203C10}" type="presOf" srcId="{191F6034-0C62-4DDC-A513-D41DD770AB8B}" destId="{49F83B4F-91DD-4548-9E17-DFA97728B2C0}" srcOrd="0" destOrd="0" presId="urn:microsoft.com/office/officeart/2005/8/layout/vProcess5"/>
    <dgm:cxn modelId="{1031139D-BC12-4051-9733-75611B76DF0A}" type="presOf" srcId="{9FD018DF-8F15-4F17-BDAB-3E85D0A8A548}" destId="{3BEB08DB-4B5C-4E1F-9B9D-34C293D671C9}" srcOrd="0" destOrd="0" presId="urn:microsoft.com/office/officeart/2005/8/layout/vProcess5"/>
    <dgm:cxn modelId="{CD6718A3-4931-4EB2-9EA0-95C4CC185618}" srcId="{97B9B20D-DDA7-42E6-B9E0-93B787289385}" destId="{191F6034-0C62-4DDC-A513-D41DD770AB8B}" srcOrd="1" destOrd="0" parTransId="{27543D6F-5DF4-4B2B-9B81-E329556F084F}" sibTransId="{78415B01-891C-444B-92DA-79DEBFF09821}"/>
    <dgm:cxn modelId="{E91651A5-F287-4182-A816-6A2EB1493067}" type="presOf" srcId="{839A2533-3C7D-4610-8E26-EFEA7DFF90A3}" destId="{AE4B1249-34AB-4CA1-9474-708816EAE129}" srcOrd="1" destOrd="0" presId="urn:microsoft.com/office/officeart/2005/8/layout/vProcess5"/>
    <dgm:cxn modelId="{4C2E12A8-4DD2-45DA-B1AC-0F39C7CE9D15}" type="presOf" srcId="{902B3A1B-4469-4C61-B5C9-1C27E161EFCF}" destId="{F36986EF-4A0D-4E67-9947-2733BE907537}" srcOrd="0" destOrd="0" presId="urn:microsoft.com/office/officeart/2005/8/layout/vProcess5"/>
    <dgm:cxn modelId="{7EA8FEBA-2C4E-4515-9110-0EA26D2E2A2B}" srcId="{97B9B20D-DDA7-42E6-B9E0-93B787289385}" destId="{902B3A1B-4469-4C61-B5C9-1C27E161EFCF}" srcOrd="3" destOrd="0" parTransId="{0A0ACE88-C7CB-4F29-A20D-BF1E429FE3FA}" sibTransId="{8B04B9C1-CCB7-431F-B735-9EF011B1AB24}"/>
    <dgm:cxn modelId="{D41BC6C3-9844-4C63-971F-EF25830D0C66}" type="presOf" srcId="{78415B01-891C-444B-92DA-79DEBFF09821}" destId="{158B2BE9-6B28-4418-853D-85E38277932B}" srcOrd="0" destOrd="0" presId="urn:microsoft.com/office/officeart/2005/8/layout/vProcess5"/>
    <dgm:cxn modelId="{6A4B0DC9-63CA-4C53-B903-64025B1EACDD}" type="presOf" srcId="{902B3A1B-4469-4C61-B5C9-1C27E161EFCF}" destId="{5DE7E975-B793-48C4-B3F8-CEAC8FA7EFB1}" srcOrd="1" destOrd="0" presId="urn:microsoft.com/office/officeart/2005/8/layout/vProcess5"/>
    <dgm:cxn modelId="{9E1B20D4-EF9E-4CB2-9D26-B07D4345E719}" type="presOf" srcId="{9FD018DF-8F15-4F17-BDAB-3E85D0A8A548}" destId="{E00C198C-3E9C-485B-8F4C-DB798F96BB7C}" srcOrd="1" destOrd="0" presId="urn:microsoft.com/office/officeart/2005/8/layout/vProcess5"/>
    <dgm:cxn modelId="{19334BDB-1EB1-4666-B7F3-D190ADDF2C8B}" type="presOf" srcId="{70CF9397-2390-4399-B39F-48A35AC6622A}" destId="{0DBEEFA4-EE80-4F38-8406-61A64E638971}" srcOrd="0" destOrd="0" presId="urn:microsoft.com/office/officeart/2005/8/layout/vProcess5"/>
    <dgm:cxn modelId="{ACD48BE8-4CE3-4471-9142-C7985BCC6ADA}" srcId="{97B9B20D-DDA7-42E6-B9E0-93B787289385}" destId="{839A2533-3C7D-4610-8E26-EFEA7DFF90A3}" srcOrd="2" destOrd="0" parTransId="{7013814F-EA33-47D5-B5C9-B3567EC982D5}" sibTransId="{70CF9397-2390-4399-B39F-48A35AC6622A}"/>
    <dgm:cxn modelId="{82EEB9BB-B107-4D44-A79C-6BAB6EC3DF68}" type="presParOf" srcId="{FDB880E6-6E8A-42AE-844D-571FB3218BC6}" destId="{96725EFA-E04B-4F2A-BADA-B22757FFF01F}" srcOrd="0" destOrd="0" presId="urn:microsoft.com/office/officeart/2005/8/layout/vProcess5"/>
    <dgm:cxn modelId="{0DEF4163-8608-4725-8D6F-1C422DEF3F90}" type="presParOf" srcId="{FDB880E6-6E8A-42AE-844D-571FB3218BC6}" destId="{3BEB08DB-4B5C-4E1F-9B9D-34C293D671C9}" srcOrd="1" destOrd="0" presId="urn:microsoft.com/office/officeart/2005/8/layout/vProcess5"/>
    <dgm:cxn modelId="{90A13535-2DD7-419E-B2B4-986708FB3177}" type="presParOf" srcId="{FDB880E6-6E8A-42AE-844D-571FB3218BC6}" destId="{49F83B4F-91DD-4548-9E17-DFA97728B2C0}" srcOrd="2" destOrd="0" presId="urn:microsoft.com/office/officeart/2005/8/layout/vProcess5"/>
    <dgm:cxn modelId="{718082C8-C782-4C05-8362-BB7D2A14D373}" type="presParOf" srcId="{FDB880E6-6E8A-42AE-844D-571FB3218BC6}" destId="{FD292553-DE7F-4635-A581-D936803278E2}" srcOrd="3" destOrd="0" presId="urn:microsoft.com/office/officeart/2005/8/layout/vProcess5"/>
    <dgm:cxn modelId="{A619E030-5F1E-43B1-A1C0-40CC46EF7B82}" type="presParOf" srcId="{FDB880E6-6E8A-42AE-844D-571FB3218BC6}" destId="{F36986EF-4A0D-4E67-9947-2733BE907537}" srcOrd="4" destOrd="0" presId="urn:microsoft.com/office/officeart/2005/8/layout/vProcess5"/>
    <dgm:cxn modelId="{AC58E120-A174-4471-A895-A20644265860}" type="presParOf" srcId="{FDB880E6-6E8A-42AE-844D-571FB3218BC6}" destId="{1D383D7B-891F-44FA-8ECD-4D139EBA1CF8}" srcOrd="5" destOrd="0" presId="urn:microsoft.com/office/officeart/2005/8/layout/vProcess5"/>
    <dgm:cxn modelId="{B60901B1-6C24-41EF-816E-CCC4A364B974}" type="presParOf" srcId="{FDB880E6-6E8A-42AE-844D-571FB3218BC6}" destId="{158B2BE9-6B28-4418-853D-85E38277932B}" srcOrd="6" destOrd="0" presId="urn:microsoft.com/office/officeart/2005/8/layout/vProcess5"/>
    <dgm:cxn modelId="{0492CE87-EF54-4D68-8F6C-7DB46A2DD783}" type="presParOf" srcId="{FDB880E6-6E8A-42AE-844D-571FB3218BC6}" destId="{0DBEEFA4-EE80-4F38-8406-61A64E638971}" srcOrd="7" destOrd="0" presId="urn:microsoft.com/office/officeart/2005/8/layout/vProcess5"/>
    <dgm:cxn modelId="{1DB73C3D-80A5-434A-A69F-5A643FA30A5E}" type="presParOf" srcId="{FDB880E6-6E8A-42AE-844D-571FB3218BC6}" destId="{E00C198C-3E9C-485B-8F4C-DB798F96BB7C}" srcOrd="8" destOrd="0" presId="urn:microsoft.com/office/officeart/2005/8/layout/vProcess5"/>
    <dgm:cxn modelId="{CF7AF791-A034-4874-B18C-9F2673FA241B}" type="presParOf" srcId="{FDB880E6-6E8A-42AE-844D-571FB3218BC6}" destId="{2AE6FD07-7C5C-4792-BE77-08FF9ED0DBE3}" srcOrd="9" destOrd="0" presId="urn:microsoft.com/office/officeart/2005/8/layout/vProcess5"/>
    <dgm:cxn modelId="{1C946671-5389-403C-9325-F89332B4768D}" type="presParOf" srcId="{FDB880E6-6E8A-42AE-844D-571FB3218BC6}" destId="{AE4B1249-34AB-4CA1-9474-708816EAE129}" srcOrd="10" destOrd="0" presId="urn:microsoft.com/office/officeart/2005/8/layout/vProcess5"/>
    <dgm:cxn modelId="{D336901F-B475-4125-93EA-B24A9CF60259}" type="presParOf" srcId="{FDB880E6-6E8A-42AE-844D-571FB3218BC6}" destId="{5DE7E975-B793-48C4-B3F8-CEAC8FA7EFB1}"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F58FB0-CF0D-4409-AD0A-23DF47B6CF7A}" type="doc">
      <dgm:prSet loTypeId="urn:microsoft.com/office/officeart/2016/7/layout/RepeatingBendingProcessNew" loCatId="process" qsTypeId="urn:microsoft.com/office/officeart/2005/8/quickstyle/simple2" qsCatId="simple" csTypeId="urn:microsoft.com/office/officeart/2005/8/colors/accent2_2" csCatId="accent2" phldr="1"/>
      <dgm:spPr/>
      <dgm:t>
        <a:bodyPr/>
        <a:lstStyle/>
        <a:p>
          <a:endParaRPr lang="en-US"/>
        </a:p>
      </dgm:t>
    </dgm:pt>
    <dgm:pt modelId="{13518119-12EA-44CD-9957-325A3E431BDC}">
      <dgm:prSet/>
      <dgm:spPr/>
      <dgm:t>
        <a:bodyPr/>
        <a:lstStyle/>
        <a:p>
          <a:r>
            <a:rPr lang="en-US" dirty="0">
              <a:solidFill>
                <a:schemeClr val="tx1"/>
              </a:solidFill>
            </a:rPr>
            <a:t>Behavioral Health and Emergency Department Leadership forged an alliance and developed mutually beneficial objectives and goals as it relates to emergent psychiatric care: </a:t>
          </a:r>
        </a:p>
      </dgm:t>
    </dgm:pt>
    <dgm:pt modelId="{B4CCDFF2-0BEF-44ED-B748-DD198F706577}" type="parTrans" cxnId="{57BC7E4B-9553-4391-B94B-94D089006DFF}">
      <dgm:prSet/>
      <dgm:spPr/>
      <dgm:t>
        <a:bodyPr/>
        <a:lstStyle/>
        <a:p>
          <a:endParaRPr lang="en-US"/>
        </a:p>
      </dgm:t>
    </dgm:pt>
    <dgm:pt modelId="{CFA674BA-68FB-4395-B2EA-07621670B399}" type="sibTrans" cxnId="{57BC7E4B-9553-4391-B94B-94D089006DFF}">
      <dgm:prSet/>
      <dgm:spPr/>
      <dgm:t>
        <a:bodyPr/>
        <a:lstStyle/>
        <a:p>
          <a:endParaRPr lang="en-US" dirty="0"/>
        </a:p>
      </dgm:t>
    </dgm:pt>
    <dgm:pt modelId="{080E070F-F299-4573-987D-FA7F1FDD5695}">
      <dgm:prSet/>
      <dgm:spPr/>
      <dgm:t>
        <a:bodyPr/>
        <a:lstStyle/>
        <a:p>
          <a:r>
            <a:rPr lang="en-US" dirty="0">
              <a:solidFill>
                <a:schemeClr val="tx1"/>
              </a:solidFill>
            </a:rPr>
            <a:t>Develop and Expand Psychiatry Consultation Liaison Team (systems level care comparable to collaborative outpatient models) </a:t>
          </a:r>
        </a:p>
      </dgm:t>
    </dgm:pt>
    <dgm:pt modelId="{5CBECF6B-457A-4D1E-BB92-EEF5B0350192}" type="parTrans" cxnId="{CC9E4863-0BDF-4794-9D50-D9C67D075C9B}">
      <dgm:prSet/>
      <dgm:spPr/>
      <dgm:t>
        <a:bodyPr/>
        <a:lstStyle/>
        <a:p>
          <a:endParaRPr lang="en-US"/>
        </a:p>
      </dgm:t>
    </dgm:pt>
    <dgm:pt modelId="{EE80BE96-CAB2-4298-B375-DAB9E149C916}" type="sibTrans" cxnId="{CC9E4863-0BDF-4794-9D50-D9C67D075C9B}">
      <dgm:prSet/>
      <dgm:spPr/>
      <dgm:t>
        <a:bodyPr/>
        <a:lstStyle/>
        <a:p>
          <a:endParaRPr lang="en-US" dirty="0"/>
        </a:p>
      </dgm:t>
    </dgm:pt>
    <dgm:pt modelId="{D2FE9BC2-E285-4C8A-974C-5184B9DA8B2C}">
      <dgm:prSet/>
      <dgm:spPr/>
      <dgm:t>
        <a:bodyPr/>
        <a:lstStyle/>
        <a:p>
          <a:r>
            <a:rPr lang="en-US" dirty="0">
              <a:solidFill>
                <a:schemeClr val="tx1"/>
              </a:solidFill>
            </a:rPr>
            <a:t>Interdisciplinary Model (diverse behavioral health disciplines with focus on individualized patient need) </a:t>
          </a:r>
        </a:p>
      </dgm:t>
    </dgm:pt>
    <dgm:pt modelId="{1EB53FCB-34F1-469A-9C57-B53F3DDADEAC}" type="parTrans" cxnId="{7C29A3F0-5DBF-4D0E-AF25-79473ED859CC}">
      <dgm:prSet/>
      <dgm:spPr/>
      <dgm:t>
        <a:bodyPr/>
        <a:lstStyle/>
        <a:p>
          <a:endParaRPr lang="en-US"/>
        </a:p>
      </dgm:t>
    </dgm:pt>
    <dgm:pt modelId="{0DBCBA60-6535-4189-99ED-465A59B9B2DD}" type="sibTrans" cxnId="{7C29A3F0-5DBF-4D0E-AF25-79473ED859CC}">
      <dgm:prSet/>
      <dgm:spPr/>
      <dgm:t>
        <a:bodyPr/>
        <a:lstStyle/>
        <a:p>
          <a:endParaRPr lang="en-US" dirty="0"/>
        </a:p>
      </dgm:t>
    </dgm:pt>
    <dgm:pt modelId="{B863FBDE-31F4-465F-90F2-C9C7956F5062}">
      <dgm:prSet/>
      <dgm:spPr/>
      <dgm:t>
        <a:bodyPr/>
        <a:lstStyle/>
        <a:p>
          <a:r>
            <a:rPr lang="en-US" dirty="0">
              <a:solidFill>
                <a:schemeClr val="tx1"/>
              </a:solidFill>
            </a:rPr>
            <a:t>Systemic Screening (Consistent evidenced-based screening tool for all patient settings)  </a:t>
          </a:r>
        </a:p>
      </dgm:t>
    </dgm:pt>
    <dgm:pt modelId="{98526BBE-C22B-4DC0-9963-3DB5B13D5C2D}" type="parTrans" cxnId="{34ABF370-0C55-481B-B3FF-8DD0A828E1CE}">
      <dgm:prSet/>
      <dgm:spPr/>
      <dgm:t>
        <a:bodyPr/>
        <a:lstStyle/>
        <a:p>
          <a:endParaRPr lang="en-US"/>
        </a:p>
      </dgm:t>
    </dgm:pt>
    <dgm:pt modelId="{6DD67A6D-C317-42D0-BC4B-6C1F8358F1DF}" type="sibTrans" cxnId="{34ABF370-0C55-481B-B3FF-8DD0A828E1CE}">
      <dgm:prSet/>
      <dgm:spPr/>
      <dgm:t>
        <a:bodyPr/>
        <a:lstStyle/>
        <a:p>
          <a:endParaRPr lang="en-US" dirty="0"/>
        </a:p>
      </dgm:t>
    </dgm:pt>
    <dgm:pt modelId="{19EBE7A3-8A59-4E4C-A115-C8EE5E5F28B6}">
      <dgm:prSet/>
      <dgm:spPr/>
      <dgm:t>
        <a:bodyPr/>
        <a:lstStyle/>
        <a:p>
          <a:r>
            <a:rPr lang="en-US" dirty="0">
              <a:solidFill>
                <a:schemeClr val="tx1"/>
              </a:solidFill>
            </a:rPr>
            <a:t>Early Clinical Intervention (minimize delays in onboarding in ED, apply preventative medicine and stabilization)  </a:t>
          </a:r>
        </a:p>
      </dgm:t>
    </dgm:pt>
    <dgm:pt modelId="{BB8419D8-26B2-4374-B221-7839088A444D}" type="parTrans" cxnId="{5AE4D629-4338-4BE7-AF23-36E0AABEF001}">
      <dgm:prSet/>
      <dgm:spPr/>
      <dgm:t>
        <a:bodyPr/>
        <a:lstStyle/>
        <a:p>
          <a:endParaRPr lang="en-US"/>
        </a:p>
      </dgm:t>
    </dgm:pt>
    <dgm:pt modelId="{EAAF92B3-FCC1-44C9-8663-57213E32205E}" type="sibTrans" cxnId="{5AE4D629-4338-4BE7-AF23-36E0AABEF001}">
      <dgm:prSet/>
      <dgm:spPr/>
      <dgm:t>
        <a:bodyPr/>
        <a:lstStyle/>
        <a:p>
          <a:endParaRPr lang="en-US" dirty="0"/>
        </a:p>
      </dgm:t>
    </dgm:pt>
    <dgm:pt modelId="{4AC55D16-CB35-40DE-AE1F-4E97B9C0438F}">
      <dgm:prSet/>
      <dgm:spPr/>
      <dgm:t>
        <a:bodyPr/>
        <a:lstStyle/>
        <a:p>
          <a:r>
            <a:rPr lang="en-US" dirty="0">
              <a:solidFill>
                <a:schemeClr val="tx1"/>
              </a:solidFill>
            </a:rPr>
            <a:t>Integration with primary medical teams (expertise provided within scope of practice to apply optimal treatment in ED and medical/surgical settings) </a:t>
          </a:r>
        </a:p>
      </dgm:t>
    </dgm:pt>
    <dgm:pt modelId="{84619C49-9007-44FB-9F43-AB4D1541FC89}" type="parTrans" cxnId="{3C5C2B44-4971-437B-A000-382E2618D7AD}">
      <dgm:prSet/>
      <dgm:spPr/>
      <dgm:t>
        <a:bodyPr/>
        <a:lstStyle/>
        <a:p>
          <a:endParaRPr lang="en-US"/>
        </a:p>
      </dgm:t>
    </dgm:pt>
    <dgm:pt modelId="{CD8925C5-1A22-411A-AD3F-9FC9CDA48092}" type="sibTrans" cxnId="{3C5C2B44-4971-437B-A000-382E2618D7AD}">
      <dgm:prSet/>
      <dgm:spPr/>
      <dgm:t>
        <a:bodyPr/>
        <a:lstStyle/>
        <a:p>
          <a:endParaRPr lang="en-US"/>
        </a:p>
      </dgm:t>
    </dgm:pt>
    <dgm:pt modelId="{8752F31F-E6B0-431F-8C55-13C901AFBE45}" type="pres">
      <dgm:prSet presAssocID="{72F58FB0-CF0D-4409-AD0A-23DF47B6CF7A}" presName="Name0" presStyleCnt="0">
        <dgm:presLayoutVars>
          <dgm:dir/>
          <dgm:resizeHandles val="exact"/>
        </dgm:presLayoutVars>
      </dgm:prSet>
      <dgm:spPr/>
    </dgm:pt>
    <dgm:pt modelId="{796524DF-EBE7-4950-9DFE-8BD15048E549}" type="pres">
      <dgm:prSet presAssocID="{13518119-12EA-44CD-9957-325A3E431BDC}" presName="node" presStyleLbl="node1" presStyleIdx="0" presStyleCnt="6">
        <dgm:presLayoutVars>
          <dgm:bulletEnabled val="1"/>
        </dgm:presLayoutVars>
      </dgm:prSet>
      <dgm:spPr/>
    </dgm:pt>
    <dgm:pt modelId="{3A60B93B-CD24-4292-80CC-561888BFB298}" type="pres">
      <dgm:prSet presAssocID="{CFA674BA-68FB-4395-B2EA-07621670B399}" presName="sibTrans" presStyleLbl="sibTrans1D1" presStyleIdx="0" presStyleCnt="5"/>
      <dgm:spPr/>
    </dgm:pt>
    <dgm:pt modelId="{095DB28E-0E0D-454F-B604-C5B051322DC0}" type="pres">
      <dgm:prSet presAssocID="{CFA674BA-68FB-4395-B2EA-07621670B399}" presName="connectorText" presStyleLbl="sibTrans1D1" presStyleIdx="0" presStyleCnt="5"/>
      <dgm:spPr/>
    </dgm:pt>
    <dgm:pt modelId="{9A028994-54E4-4BCF-9263-DDFF7BD50A9B}" type="pres">
      <dgm:prSet presAssocID="{080E070F-F299-4573-987D-FA7F1FDD5695}" presName="node" presStyleLbl="node1" presStyleIdx="1" presStyleCnt="6">
        <dgm:presLayoutVars>
          <dgm:bulletEnabled val="1"/>
        </dgm:presLayoutVars>
      </dgm:prSet>
      <dgm:spPr/>
    </dgm:pt>
    <dgm:pt modelId="{8086A558-49B1-4432-9FFC-A1655CE2F6CE}" type="pres">
      <dgm:prSet presAssocID="{EE80BE96-CAB2-4298-B375-DAB9E149C916}" presName="sibTrans" presStyleLbl="sibTrans1D1" presStyleIdx="1" presStyleCnt="5"/>
      <dgm:spPr/>
    </dgm:pt>
    <dgm:pt modelId="{BE08B071-D54C-4C33-83C4-D7B9B045E34C}" type="pres">
      <dgm:prSet presAssocID="{EE80BE96-CAB2-4298-B375-DAB9E149C916}" presName="connectorText" presStyleLbl="sibTrans1D1" presStyleIdx="1" presStyleCnt="5"/>
      <dgm:spPr/>
    </dgm:pt>
    <dgm:pt modelId="{B6FBCD33-1909-4CA9-9A72-1AC68C721FCA}" type="pres">
      <dgm:prSet presAssocID="{D2FE9BC2-E285-4C8A-974C-5184B9DA8B2C}" presName="node" presStyleLbl="node1" presStyleIdx="2" presStyleCnt="6" custLinFactNeighborX="-2090" custLinFactNeighborY="-444">
        <dgm:presLayoutVars>
          <dgm:bulletEnabled val="1"/>
        </dgm:presLayoutVars>
      </dgm:prSet>
      <dgm:spPr/>
    </dgm:pt>
    <dgm:pt modelId="{46210501-886F-41E9-861F-B38534F3251E}" type="pres">
      <dgm:prSet presAssocID="{0DBCBA60-6535-4189-99ED-465A59B9B2DD}" presName="sibTrans" presStyleLbl="sibTrans1D1" presStyleIdx="2" presStyleCnt="5"/>
      <dgm:spPr/>
    </dgm:pt>
    <dgm:pt modelId="{D86FAB4E-9DAB-4C21-80CC-C1BE09FDCA75}" type="pres">
      <dgm:prSet presAssocID="{0DBCBA60-6535-4189-99ED-465A59B9B2DD}" presName="connectorText" presStyleLbl="sibTrans1D1" presStyleIdx="2" presStyleCnt="5"/>
      <dgm:spPr/>
    </dgm:pt>
    <dgm:pt modelId="{AFEF6F49-52CD-4BE3-A9EF-22CFC2D14FC1}" type="pres">
      <dgm:prSet presAssocID="{B863FBDE-31F4-465F-90F2-C9C7956F5062}" presName="node" presStyleLbl="node1" presStyleIdx="3" presStyleCnt="6">
        <dgm:presLayoutVars>
          <dgm:bulletEnabled val="1"/>
        </dgm:presLayoutVars>
      </dgm:prSet>
      <dgm:spPr/>
    </dgm:pt>
    <dgm:pt modelId="{6047BF43-0383-4B2D-BBF6-21F7784F6B9F}" type="pres">
      <dgm:prSet presAssocID="{6DD67A6D-C317-42D0-BC4B-6C1F8358F1DF}" presName="sibTrans" presStyleLbl="sibTrans1D1" presStyleIdx="3" presStyleCnt="5"/>
      <dgm:spPr/>
    </dgm:pt>
    <dgm:pt modelId="{51C83AF7-76F5-468E-A6FB-B8F7F3E767F6}" type="pres">
      <dgm:prSet presAssocID="{6DD67A6D-C317-42D0-BC4B-6C1F8358F1DF}" presName="connectorText" presStyleLbl="sibTrans1D1" presStyleIdx="3" presStyleCnt="5"/>
      <dgm:spPr/>
    </dgm:pt>
    <dgm:pt modelId="{A6EE4F18-6E5C-4285-A9FF-A7A8CF2E1C96}" type="pres">
      <dgm:prSet presAssocID="{19EBE7A3-8A59-4E4C-A115-C8EE5E5F28B6}" presName="node" presStyleLbl="node1" presStyleIdx="4" presStyleCnt="6">
        <dgm:presLayoutVars>
          <dgm:bulletEnabled val="1"/>
        </dgm:presLayoutVars>
      </dgm:prSet>
      <dgm:spPr/>
    </dgm:pt>
    <dgm:pt modelId="{32D6070D-45DA-4AD3-A051-E619CE85A77B}" type="pres">
      <dgm:prSet presAssocID="{EAAF92B3-FCC1-44C9-8663-57213E32205E}" presName="sibTrans" presStyleLbl="sibTrans1D1" presStyleIdx="4" presStyleCnt="5"/>
      <dgm:spPr/>
    </dgm:pt>
    <dgm:pt modelId="{A2418115-E0A8-464A-94DA-FD4F85BD3A23}" type="pres">
      <dgm:prSet presAssocID="{EAAF92B3-FCC1-44C9-8663-57213E32205E}" presName="connectorText" presStyleLbl="sibTrans1D1" presStyleIdx="4" presStyleCnt="5"/>
      <dgm:spPr/>
    </dgm:pt>
    <dgm:pt modelId="{B0FE7829-D4CE-41E5-A71C-95EA9B1BFFFC}" type="pres">
      <dgm:prSet presAssocID="{4AC55D16-CB35-40DE-AE1F-4E97B9C0438F}" presName="node" presStyleLbl="node1" presStyleIdx="5" presStyleCnt="6">
        <dgm:presLayoutVars>
          <dgm:bulletEnabled val="1"/>
        </dgm:presLayoutVars>
      </dgm:prSet>
      <dgm:spPr/>
    </dgm:pt>
  </dgm:ptLst>
  <dgm:cxnLst>
    <dgm:cxn modelId="{9DB1A000-68B6-4943-9CD6-474B03387D67}" type="presOf" srcId="{CFA674BA-68FB-4395-B2EA-07621670B399}" destId="{3A60B93B-CD24-4292-80CC-561888BFB298}" srcOrd="0" destOrd="0" presId="urn:microsoft.com/office/officeart/2016/7/layout/RepeatingBendingProcessNew"/>
    <dgm:cxn modelId="{75801901-E936-4B71-9029-C4156FD6F219}" type="presOf" srcId="{B863FBDE-31F4-465F-90F2-C9C7956F5062}" destId="{AFEF6F49-52CD-4BE3-A9EF-22CFC2D14FC1}" srcOrd="0" destOrd="0" presId="urn:microsoft.com/office/officeart/2016/7/layout/RepeatingBendingProcessNew"/>
    <dgm:cxn modelId="{84D4B90A-E72E-4F36-8BBD-29674FD64520}" type="presOf" srcId="{13518119-12EA-44CD-9957-325A3E431BDC}" destId="{796524DF-EBE7-4950-9DFE-8BD15048E549}" srcOrd="0" destOrd="0" presId="urn:microsoft.com/office/officeart/2016/7/layout/RepeatingBendingProcessNew"/>
    <dgm:cxn modelId="{5AE4D629-4338-4BE7-AF23-36E0AABEF001}" srcId="{72F58FB0-CF0D-4409-AD0A-23DF47B6CF7A}" destId="{19EBE7A3-8A59-4E4C-A115-C8EE5E5F28B6}" srcOrd="4" destOrd="0" parTransId="{BB8419D8-26B2-4374-B221-7839088A444D}" sibTransId="{EAAF92B3-FCC1-44C9-8663-57213E32205E}"/>
    <dgm:cxn modelId="{C5C1672F-6B5C-4BC8-B0F2-B7F444A0A05B}" type="presOf" srcId="{CFA674BA-68FB-4395-B2EA-07621670B399}" destId="{095DB28E-0E0D-454F-B604-C5B051322DC0}" srcOrd="1" destOrd="0" presId="urn:microsoft.com/office/officeart/2016/7/layout/RepeatingBendingProcessNew"/>
    <dgm:cxn modelId="{D4B2183B-CC24-4694-903D-63B0375E8DF1}" type="presOf" srcId="{EE80BE96-CAB2-4298-B375-DAB9E149C916}" destId="{BE08B071-D54C-4C33-83C4-D7B9B045E34C}" srcOrd="1" destOrd="0" presId="urn:microsoft.com/office/officeart/2016/7/layout/RepeatingBendingProcessNew"/>
    <dgm:cxn modelId="{CC9E4863-0BDF-4794-9D50-D9C67D075C9B}" srcId="{72F58FB0-CF0D-4409-AD0A-23DF47B6CF7A}" destId="{080E070F-F299-4573-987D-FA7F1FDD5695}" srcOrd="1" destOrd="0" parTransId="{5CBECF6B-457A-4D1E-BB92-EEF5B0350192}" sibTransId="{EE80BE96-CAB2-4298-B375-DAB9E149C916}"/>
    <dgm:cxn modelId="{3C5C2B44-4971-437B-A000-382E2618D7AD}" srcId="{72F58FB0-CF0D-4409-AD0A-23DF47B6CF7A}" destId="{4AC55D16-CB35-40DE-AE1F-4E97B9C0438F}" srcOrd="5" destOrd="0" parTransId="{84619C49-9007-44FB-9F43-AB4D1541FC89}" sibTransId="{CD8925C5-1A22-411A-AD3F-9FC9CDA48092}"/>
    <dgm:cxn modelId="{62545244-92B2-4534-BBC3-936FCEEEB5CC}" type="presOf" srcId="{6DD67A6D-C317-42D0-BC4B-6C1F8358F1DF}" destId="{6047BF43-0383-4B2D-BBF6-21F7784F6B9F}" srcOrd="0" destOrd="0" presId="urn:microsoft.com/office/officeart/2016/7/layout/RepeatingBendingProcessNew"/>
    <dgm:cxn modelId="{57BC7E4B-9553-4391-B94B-94D089006DFF}" srcId="{72F58FB0-CF0D-4409-AD0A-23DF47B6CF7A}" destId="{13518119-12EA-44CD-9957-325A3E431BDC}" srcOrd="0" destOrd="0" parTransId="{B4CCDFF2-0BEF-44ED-B748-DD198F706577}" sibTransId="{CFA674BA-68FB-4395-B2EA-07621670B399}"/>
    <dgm:cxn modelId="{34ABF370-0C55-481B-B3FF-8DD0A828E1CE}" srcId="{72F58FB0-CF0D-4409-AD0A-23DF47B6CF7A}" destId="{B863FBDE-31F4-465F-90F2-C9C7956F5062}" srcOrd="3" destOrd="0" parTransId="{98526BBE-C22B-4DC0-9963-3DB5B13D5C2D}" sibTransId="{6DD67A6D-C317-42D0-BC4B-6C1F8358F1DF}"/>
    <dgm:cxn modelId="{1815ED54-885D-4BF8-9210-00BC6B1450D9}" type="presOf" srcId="{19EBE7A3-8A59-4E4C-A115-C8EE5E5F28B6}" destId="{A6EE4F18-6E5C-4285-A9FF-A7A8CF2E1C96}" srcOrd="0" destOrd="0" presId="urn:microsoft.com/office/officeart/2016/7/layout/RepeatingBendingProcessNew"/>
    <dgm:cxn modelId="{60B1297E-0D48-4D78-BDA6-6146187BECB8}" type="presOf" srcId="{EAAF92B3-FCC1-44C9-8663-57213E32205E}" destId="{32D6070D-45DA-4AD3-A051-E619CE85A77B}" srcOrd="0" destOrd="0" presId="urn:microsoft.com/office/officeart/2016/7/layout/RepeatingBendingProcessNew"/>
    <dgm:cxn modelId="{DDA36F81-3495-4ACF-8CAF-7EBDE11AD98D}" type="presOf" srcId="{4AC55D16-CB35-40DE-AE1F-4E97B9C0438F}" destId="{B0FE7829-D4CE-41E5-A71C-95EA9B1BFFFC}" srcOrd="0" destOrd="0" presId="urn:microsoft.com/office/officeart/2016/7/layout/RepeatingBendingProcessNew"/>
    <dgm:cxn modelId="{3A6B5185-8690-4128-ADE6-A3EA9BDCF53E}" type="presOf" srcId="{6DD67A6D-C317-42D0-BC4B-6C1F8358F1DF}" destId="{51C83AF7-76F5-468E-A6FB-B8F7F3E767F6}" srcOrd="1" destOrd="0" presId="urn:microsoft.com/office/officeart/2016/7/layout/RepeatingBendingProcessNew"/>
    <dgm:cxn modelId="{92D6B295-61CF-4EFE-9898-CC4E71D8464E}" type="presOf" srcId="{080E070F-F299-4573-987D-FA7F1FDD5695}" destId="{9A028994-54E4-4BCF-9263-DDFF7BD50A9B}" srcOrd="0" destOrd="0" presId="urn:microsoft.com/office/officeart/2016/7/layout/RepeatingBendingProcessNew"/>
    <dgm:cxn modelId="{6A62CCA9-128B-4FDE-9B58-B68724241035}" type="presOf" srcId="{72F58FB0-CF0D-4409-AD0A-23DF47B6CF7A}" destId="{8752F31F-E6B0-431F-8C55-13C901AFBE45}" srcOrd="0" destOrd="0" presId="urn:microsoft.com/office/officeart/2016/7/layout/RepeatingBendingProcessNew"/>
    <dgm:cxn modelId="{AB9C29C3-102F-44CD-BCED-E40A63756083}" type="presOf" srcId="{EE80BE96-CAB2-4298-B375-DAB9E149C916}" destId="{8086A558-49B1-4432-9FFC-A1655CE2F6CE}" srcOrd="0" destOrd="0" presId="urn:microsoft.com/office/officeart/2016/7/layout/RepeatingBendingProcessNew"/>
    <dgm:cxn modelId="{7B53E3C3-C6AD-47DA-9F4F-CFA77F2E0A32}" type="presOf" srcId="{EAAF92B3-FCC1-44C9-8663-57213E32205E}" destId="{A2418115-E0A8-464A-94DA-FD4F85BD3A23}" srcOrd="1" destOrd="0" presId="urn:microsoft.com/office/officeart/2016/7/layout/RepeatingBendingProcessNew"/>
    <dgm:cxn modelId="{7B7B84DC-2A1C-4DB1-A161-66A40CECA5E1}" type="presOf" srcId="{0DBCBA60-6535-4189-99ED-465A59B9B2DD}" destId="{46210501-886F-41E9-861F-B38534F3251E}" srcOrd="0" destOrd="0" presId="urn:microsoft.com/office/officeart/2016/7/layout/RepeatingBendingProcessNew"/>
    <dgm:cxn modelId="{DA0EB9EA-67D8-46F8-A7D8-32F17E4F6F9E}" type="presOf" srcId="{D2FE9BC2-E285-4C8A-974C-5184B9DA8B2C}" destId="{B6FBCD33-1909-4CA9-9A72-1AC68C721FCA}" srcOrd="0" destOrd="0" presId="urn:microsoft.com/office/officeart/2016/7/layout/RepeatingBendingProcessNew"/>
    <dgm:cxn modelId="{7C29A3F0-5DBF-4D0E-AF25-79473ED859CC}" srcId="{72F58FB0-CF0D-4409-AD0A-23DF47B6CF7A}" destId="{D2FE9BC2-E285-4C8A-974C-5184B9DA8B2C}" srcOrd="2" destOrd="0" parTransId="{1EB53FCB-34F1-469A-9C57-B53F3DDADEAC}" sibTransId="{0DBCBA60-6535-4189-99ED-465A59B9B2DD}"/>
    <dgm:cxn modelId="{E5DA49F4-CAE5-4506-AE6B-2DE88E286F93}" type="presOf" srcId="{0DBCBA60-6535-4189-99ED-465A59B9B2DD}" destId="{D86FAB4E-9DAB-4C21-80CC-C1BE09FDCA75}" srcOrd="1" destOrd="0" presId="urn:microsoft.com/office/officeart/2016/7/layout/RepeatingBendingProcessNew"/>
    <dgm:cxn modelId="{BF58FDCE-E589-4623-B210-A2C2AA0E9D0F}" type="presParOf" srcId="{8752F31F-E6B0-431F-8C55-13C901AFBE45}" destId="{796524DF-EBE7-4950-9DFE-8BD15048E549}" srcOrd="0" destOrd="0" presId="urn:microsoft.com/office/officeart/2016/7/layout/RepeatingBendingProcessNew"/>
    <dgm:cxn modelId="{E6B83439-3726-44B6-B316-445D38332C45}" type="presParOf" srcId="{8752F31F-E6B0-431F-8C55-13C901AFBE45}" destId="{3A60B93B-CD24-4292-80CC-561888BFB298}" srcOrd="1" destOrd="0" presId="urn:microsoft.com/office/officeart/2016/7/layout/RepeatingBendingProcessNew"/>
    <dgm:cxn modelId="{E9939A90-B5E4-4F60-B36E-727D43A9FA2E}" type="presParOf" srcId="{3A60B93B-CD24-4292-80CC-561888BFB298}" destId="{095DB28E-0E0D-454F-B604-C5B051322DC0}" srcOrd="0" destOrd="0" presId="urn:microsoft.com/office/officeart/2016/7/layout/RepeatingBendingProcessNew"/>
    <dgm:cxn modelId="{5B57DEB6-3324-4871-826D-E018EAD779A8}" type="presParOf" srcId="{8752F31F-E6B0-431F-8C55-13C901AFBE45}" destId="{9A028994-54E4-4BCF-9263-DDFF7BD50A9B}" srcOrd="2" destOrd="0" presId="urn:microsoft.com/office/officeart/2016/7/layout/RepeatingBendingProcessNew"/>
    <dgm:cxn modelId="{8EDA001E-FD98-40EB-AB6B-8822FBC55505}" type="presParOf" srcId="{8752F31F-E6B0-431F-8C55-13C901AFBE45}" destId="{8086A558-49B1-4432-9FFC-A1655CE2F6CE}" srcOrd="3" destOrd="0" presId="urn:microsoft.com/office/officeart/2016/7/layout/RepeatingBendingProcessNew"/>
    <dgm:cxn modelId="{6D612678-606F-400F-8AE9-7715B2AB164A}" type="presParOf" srcId="{8086A558-49B1-4432-9FFC-A1655CE2F6CE}" destId="{BE08B071-D54C-4C33-83C4-D7B9B045E34C}" srcOrd="0" destOrd="0" presId="urn:microsoft.com/office/officeart/2016/7/layout/RepeatingBendingProcessNew"/>
    <dgm:cxn modelId="{55A77C6C-AC45-4B40-B550-58C193AB4272}" type="presParOf" srcId="{8752F31F-E6B0-431F-8C55-13C901AFBE45}" destId="{B6FBCD33-1909-4CA9-9A72-1AC68C721FCA}" srcOrd="4" destOrd="0" presId="urn:microsoft.com/office/officeart/2016/7/layout/RepeatingBendingProcessNew"/>
    <dgm:cxn modelId="{07162ABD-F79F-4DEF-B77B-F32A403E1362}" type="presParOf" srcId="{8752F31F-E6B0-431F-8C55-13C901AFBE45}" destId="{46210501-886F-41E9-861F-B38534F3251E}" srcOrd="5" destOrd="0" presId="urn:microsoft.com/office/officeart/2016/7/layout/RepeatingBendingProcessNew"/>
    <dgm:cxn modelId="{DDE16F3B-0EFF-4B27-9E08-4E5310200566}" type="presParOf" srcId="{46210501-886F-41E9-861F-B38534F3251E}" destId="{D86FAB4E-9DAB-4C21-80CC-C1BE09FDCA75}" srcOrd="0" destOrd="0" presId="urn:microsoft.com/office/officeart/2016/7/layout/RepeatingBendingProcessNew"/>
    <dgm:cxn modelId="{2D4C9B5D-1B41-4A20-BFE5-6FF4E4E89E19}" type="presParOf" srcId="{8752F31F-E6B0-431F-8C55-13C901AFBE45}" destId="{AFEF6F49-52CD-4BE3-A9EF-22CFC2D14FC1}" srcOrd="6" destOrd="0" presId="urn:microsoft.com/office/officeart/2016/7/layout/RepeatingBendingProcessNew"/>
    <dgm:cxn modelId="{2CDD1A07-A49F-4C06-8F4D-492E7675471C}" type="presParOf" srcId="{8752F31F-E6B0-431F-8C55-13C901AFBE45}" destId="{6047BF43-0383-4B2D-BBF6-21F7784F6B9F}" srcOrd="7" destOrd="0" presId="urn:microsoft.com/office/officeart/2016/7/layout/RepeatingBendingProcessNew"/>
    <dgm:cxn modelId="{F5BB7F3C-7CA1-459E-80DD-BE8B517D4B0E}" type="presParOf" srcId="{6047BF43-0383-4B2D-BBF6-21F7784F6B9F}" destId="{51C83AF7-76F5-468E-A6FB-B8F7F3E767F6}" srcOrd="0" destOrd="0" presId="urn:microsoft.com/office/officeart/2016/7/layout/RepeatingBendingProcessNew"/>
    <dgm:cxn modelId="{2BF00358-4987-4397-B1A4-BA87356BE119}" type="presParOf" srcId="{8752F31F-E6B0-431F-8C55-13C901AFBE45}" destId="{A6EE4F18-6E5C-4285-A9FF-A7A8CF2E1C96}" srcOrd="8" destOrd="0" presId="urn:microsoft.com/office/officeart/2016/7/layout/RepeatingBendingProcessNew"/>
    <dgm:cxn modelId="{7500B426-F112-4208-9492-CA3CB10548CF}" type="presParOf" srcId="{8752F31F-E6B0-431F-8C55-13C901AFBE45}" destId="{32D6070D-45DA-4AD3-A051-E619CE85A77B}" srcOrd="9" destOrd="0" presId="urn:microsoft.com/office/officeart/2016/7/layout/RepeatingBendingProcessNew"/>
    <dgm:cxn modelId="{B5AAC13A-B4C2-487F-8297-AF81C0E50D40}" type="presParOf" srcId="{32D6070D-45DA-4AD3-A051-E619CE85A77B}" destId="{A2418115-E0A8-464A-94DA-FD4F85BD3A23}" srcOrd="0" destOrd="0" presId="urn:microsoft.com/office/officeart/2016/7/layout/RepeatingBendingProcessNew"/>
    <dgm:cxn modelId="{0C86C74E-9743-48E0-95EA-66BD20337D61}" type="presParOf" srcId="{8752F31F-E6B0-431F-8C55-13C901AFBE45}" destId="{B0FE7829-D4CE-41E5-A71C-95EA9B1BFFFC}"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5E56D1-85ED-467E-A037-138964EB1F12}" type="doc">
      <dgm:prSet loTypeId="urn:microsoft.com/office/officeart/2016/7/layout/RepeatingBendingProcessNew" loCatId="process" qsTypeId="urn:microsoft.com/office/officeart/2005/8/quickstyle/simple4" qsCatId="simple" csTypeId="urn:microsoft.com/office/officeart/2005/8/colors/accent3_2" csCatId="accent3" phldr="1"/>
      <dgm:spPr/>
      <dgm:t>
        <a:bodyPr/>
        <a:lstStyle/>
        <a:p>
          <a:endParaRPr lang="en-US"/>
        </a:p>
      </dgm:t>
    </dgm:pt>
    <dgm:pt modelId="{5D15DE21-35EA-4F1E-ACD9-8F9BBEDDEE3D}">
      <dgm:prSet/>
      <dgm:spPr/>
      <dgm:t>
        <a:bodyPr/>
        <a:lstStyle/>
        <a:p>
          <a:r>
            <a:rPr lang="en-US" dirty="0">
              <a:solidFill>
                <a:schemeClr val="tx1"/>
              </a:solidFill>
            </a:rPr>
            <a:t>Patient enters the Emergency Department (primary mental health complaint or medical issue with secondary mental health issues) </a:t>
          </a:r>
        </a:p>
      </dgm:t>
    </dgm:pt>
    <dgm:pt modelId="{A9A0E812-B402-4514-8A52-ADEE45194714}" type="parTrans" cxnId="{EDD43D2A-28AD-48D5-9B3F-86E78FD85295}">
      <dgm:prSet/>
      <dgm:spPr/>
      <dgm:t>
        <a:bodyPr/>
        <a:lstStyle/>
        <a:p>
          <a:endParaRPr lang="en-US"/>
        </a:p>
      </dgm:t>
    </dgm:pt>
    <dgm:pt modelId="{76BA95DB-8B67-4253-A905-04CF429E1589}" type="sibTrans" cxnId="{EDD43D2A-28AD-48D5-9B3F-86E78FD85295}">
      <dgm:prSet/>
      <dgm:spPr/>
      <dgm:t>
        <a:bodyPr/>
        <a:lstStyle/>
        <a:p>
          <a:endParaRPr lang="en-US" dirty="0"/>
        </a:p>
      </dgm:t>
    </dgm:pt>
    <dgm:pt modelId="{F9582B5E-F7C6-4DA8-9D2A-4DF32513415D}">
      <dgm:prSet/>
      <dgm:spPr/>
      <dgm:t>
        <a:bodyPr/>
        <a:lstStyle/>
        <a:p>
          <a:r>
            <a:rPr lang="en-US" dirty="0">
              <a:solidFill>
                <a:schemeClr val="tx1"/>
              </a:solidFill>
            </a:rPr>
            <a:t>Columbia Suicide Risk Screen performed on all patients (positive answers trigger moderate-to-high suicide precautions to be implemented immediately and auto-trigger psychiatric consultation wit BEST team)</a:t>
          </a:r>
        </a:p>
      </dgm:t>
    </dgm:pt>
    <dgm:pt modelId="{2E620BCF-B2B9-49D1-993F-6A66CE52A99C}" type="parTrans" cxnId="{EF7D59BD-FDE5-4CF3-9ED3-46F6CC32A849}">
      <dgm:prSet/>
      <dgm:spPr/>
      <dgm:t>
        <a:bodyPr/>
        <a:lstStyle/>
        <a:p>
          <a:endParaRPr lang="en-US"/>
        </a:p>
      </dgm:t>
    </dgm:pt>
    <dgm:pt modelId="{AC9A17AC-8F9A-4F7A-B5A7-1A94CACDEDBA}" type="sibTrans" cxnId="{EF7D59BD-FDE5-4CF3-9ED3-46F6CC32A849}">
      <dgm:prSet/>
      <dgm:spPr/>
      <dgm:t>
        <a:bodyPr/>
        <a:lstStyle/>
        <a:p>
          <a:endParaRPr lang="en-US" dirty="0"/>
        </a:p>
      </dgm:t>
    </dgm:pt>
    <dgm:pt modelId="{7E77F70D-778F-4FB4-B212-3BD894872D3F}">
      <dgm:prSet/>
      <dgm:spPr/>
      <dgm:t>
        <a:bodyPr/>
        <a:lstStyle/>
        <a:p>
          <a:r>
            <a:rPr lang="en-US" dirty="0">
              <a:solidFill>
                <a:schemeClr val="tx1"/>
              </a:solidFill>
            </a:rPr>
            <a:t>Patient is triaged and assessed by Emergency Department personnel and physician to treat medical complaints and/or medically clear </a:t>
          </a:r>
        </a:p>
      </dgm:t>
    </dgm:pt>
    <dgm:pt modelId="{A3575835-46B9-4C17-932F-1F7F53D7DDA4}" type="parTrans" cxnId="{1DC4169F-80AF-48BF-BD98-1D3BF220CC80}">
      <dgm:prSet/>
      <dgm:spPr/>
      <dgm:t>
        <a:bodyPr/>
        <a:lstStyle/>
        <a:p>
          <a:endParaRPr lang="en-US"/>
        </a:p>
      </dgm:t>
    </dgm:pt>
    <dgm:pt modelId="{8A341938-0796-4BCD-810C-38A66D21F677}" type="sibTrans" cxnId="{1DC4169F-80AF-48BF-BD98-1D3BF220CC80}">
      <dgm:prSet/>
      <dgm:spPr/>
      <dgm:t>
        <a:bodyPr/>
        <a:lstStyle/>
        <a:p>
          <a:endParaRPr lang="en-US" dirty="0"/>
        </a:p>
      </dgm:t>
    </dgm:pt>
    <dgm:pt modelId="{A3100CFE-283C-4AC0-9963-F4C463CA1B67}">
      <dgm:prSet/>
      <dgm:spPr/>
      <dgm:t>
        <a:bodyPr/>
        <a:lstStyle/>
        <a:p>
          <a:r>
            <a:rPr lang="en-US" dirty="0">
              <a:solidFill>
                <a:schemeClr val="tx1"/>
              </a:solidFill>
            </a:rPr>
            <a:t>B.E.S.T. Order Placed (if not auto-triggered through suicide risk screen) and team alerted through EMR of new psychiatric consultation </a:t>
          </a:r>
        </a:p>
      </dgm:t>
    </dgm:pt>
    <dgm:pt modelId="{5C607CA8-DD2B-46E2-8444-79E23016A3E6}" type="parTrans" cxnId="{E62EEA80-BB95-40C9-8DC1-17B3B1F04845}">
      <dgm:prSet/>
      <dgm:spPr/>
      <dgm:t>
        <a:bodyPr/>
        <a:lstStyle/>
        <a:p>
          <a:endParaRPr lang="en-US"/>
        </a:p>
      </dgm:t>
    </dgm:pt>
    <dgm:pt modelId="{F72214CA-A017-44E5-A9D7-B56FEC4973C8}" type="sibTrans" cxnId="{E62EEA80-BB95-40C9-8DC1-17B3B1F04845}">
      <dgm:prSet/>
      <dgm:spPr/>
      <dgm:t>
        <a:bodyPr/>
        <a:lstStyle/>
        <a:p>
          <a:endParaRPr lang="en-US" dirty="0"/>
        </a:p>
      </dgm:t>
    </dgm:pt>
    <dgm:pt modelId="{5236A32E-4884-4F2F-A083-2E39A62E7462}">
      <dgm:prSet/>
      <dgm:spPr/>
      <dgm:t>
        <a:bodyPr/>
        <a:lstStyle/>
        <a:p>
          <a:r>
            <a:rPr lang="en-US" dirty="0">
              <a:solidFill>
                <a:schemeClr val="tx1"/>
              </a:solidFill>
            </a:rPr>
            <a:t>B.E.S.T. team performs nursing assessment and psychiatric evaluation within an hour of received consult</a:t>
          </a:r>
        </a:p>
      </dgm:t>
    </dgm:pt>
    <dgm:pt modelId="{463E77D4-446D-49D5-BECB-6361F5B1A57C}" type="parTrans" cxnId="{7DD51126-3594-4972-8A0C-CAAD6D89C8BF}">
      <dgm:prSet/>
      <dgm:spPr/>
      <dgm:t>
        <a:bodyPr/>
        <a:lstStyle/>
        <a:p>
          <a:endParaRPr lang="en-US"/>
        </a:p>
      </dgm:t>
    </dgm:pt>
    <dgm:pt modelId="{C75DF0B4-BDB8-4499-913A-D1EAAF8C0947}" type="sibTrans" cxnId="{7DD51126-3594-4972-8A0C-CAAD6D89C8BF}">
      <dgm:prSet/>
      <dgm:spPr/>
      <dgm:t>
        <a:bodyPr/>
        <a:lstStyle/>
        <a:p>
          <a:endParaRPr lang="en-US" dirty="0"/>
        </a:p>
      </dgm:t>
    </dgm:pt>
    <dgm:pt modelId="{45720CCF-1AF0-4E16-A74A-BD823D31C4FC}">
      <dgm:prSet/>
      <dgm:spPr/>
      <dgm:t>
        <a:bodyPr/>
        <a:lstStyle/>
        <a:p>
          <a:r>
            <a:rPr lang="en-US" dirty="0">
              <a:solidFill>
                <a:schemeClr val="tx1"/>
              </a:solidFill>
            </a:rPr>
            <a:t>B.E.S.T Team physician initiates medication orders if appropriate </a:t>
          </a:r>
        </a:p>
      </dgm:t>
    </dgm:pt>
    <dgm:pt modelId="{E7B96487-A1B9-4701-813E-0BDADC8016E2}" type="parTrans" cxnId="{C5BBE47B-CCF7-41E6-A972-B055C45DDC0F}">
      <dgm:prSet/>
      <dgm:spPr/>
      <dgm:t>
        <a:bodyPr/>
        <a:lstStyle/>
        <a:p>
          <a:endParaRPr lang="en-US"/>
        </a:p>
      </dgm:t>
    </dgm:pt>
    <dgm:pt modelId="{4B239BC9-948C-46EA-B959-63A005EEED01}" type="sibTrans" cxnId="{C5BBE47B-CCF7-41E6-A972-B055C45DDC0F}">
      <dgm:prSet/>
      <dgm:spPr/>
      <dgm:t>
        <a:bodyPr/>
        <a:lstStyle/>
        <a:p>
          <a:endParaRPr lang="en-US" dirty="0"/>
        </a:p>
      </dgm:t>
    </dgm:pt>
    <dgm:pt modelId="{8964940C-B885-4377-9F25-28420059C336}">
      <dgm:prSet/>
      <dgm:spPr/>
      <dgm:t>
        <a:bodyPr/>
        <a:lstStyle/>
        <a:p>
          <a:r>
            <a:rPr lang="en-US" dirty="0">
              <a:solidFill>
                <a:schemeClr val="tx1"/>
              </a:solidFill>
            </a:rPr>
            <a:t>B.E.S.T. team determines most appropriate disposition (inpatient admission to BHC, rescinding of the Baker Act with outpatient resources provided, patient with medical co-morbidities admitted to medical floor with continuation of psychiatric overlay services) </a:t>
          </a:r>
        </a:p>
      </dgm:t>
    </dgm:pt>
    <dgm:pt modelId="{BB2AEDCA-BE12-4017-87E4-6263E7EB1B8B}" type="parTrans" cxnId="{68E7ACA2-E779-47C0-9725-ABE3723E14DB}">
      <dgm:prSet/>
      <dgm:spPr/>
      <dgm:t>
        <a:bodyPr/>
        <a:lstStyle/>
        <a:p>
          <a:endParaRPr lang="en-US"/>
        </a:p>
      </dgm:t>
    </dgm:pt>
    <dgm:pt modelId="{F470553C-8BFE-4F01-9736-83F5CB8D9EB1}" type="sibTrans" cxnId="{68E7ACA2-E779-47C0-9725-ABE3723E14DB}">
      <dgm:prSet/>
      <dgm:spPr/>
      <dgm:t>
        <a:bodyPr/>
        <a:lstStyle/>
        <a:p>
          <a:endParaRPr lang="en-US"/>
        </a:p>
      </dgm:t>
    </dgm:pt>
    <dgm:pt modelId="{7AA07A1B-573A-4A35-A178-1C8BA0BA9EE5}" type="pres">
      <dgm:prSet presAssocID="{CF5E56D1-85ED-467E-A037-138964EB1F12}" presName="Name0" presStyleCnt="0">
        <dgm:presLayoutVars>
          <dgm:dir/>
          <dgm:resizeHandles val="exact"/>
        </dgm:presLayoutVars>
      </dgm:prSet>
      <dgm:spPr/>
    </dgm:pt>
    <dgm:pt modelId="{56F17165-AC27-4B1F-A0D4-F83DA55AEAFE}" type="pres">
      <dgm:prSet presAssocID="{5D15DE21-35EA-4F1E-ACD9-8F9BBEDDEE3D}" presName="node" presStyleLbl="node1" presStyleIdx="0" presStyleCnt="7">
        <dgm:presLayoutVars>
          <dgm:bulletEnabled val="1"/>
        </dgm:presLayoutVars>
      </dgm:prSet>
      <dgm:spPr/>
    </dgm:pt>
    <dgm:pt modelId="{BF074726-B26C-4C2D-950C-23AA0060CA06}" type="pres">
      <dgm:prSet presAssocID="{76BA95DB-8B67-4253-A905-04CF429E1589}" presName="sibTrans" presStyleLbl="sibTrans1D1" presStyleIdx="0" presStyleCnt="6"/>
      <dgm:spPr/>
    </dgm:pt>
    <dgm:pt modelId="{D53E7F86-97EF-4787-8EF3-D07F42AE1636}" type="pres">
      <dgm:prSet presAssocID="{76BA95DB-8B67-4253-A905-04CF429E1589}" presName="connectorText" presStyleLbl="sibTrans1D1" presStyleIdx="0" presStyleCnt="6"/>
      <dgm:spPr/>
    </dgm:pt>
    <dgm:pt modelId="{6BF5F15A-A76F-43FD-A881-97179E18E513}" type="pres">
      <dgm:prSet presAssocID="{F9582B5E-F7C6-4DA8-9D2A-4DF32513415D}" presName="node" presStyleLbl="node1" presStyleIdx="1" presStyleCnt="7">
        <dgm:presLayoutVars>
          <dgm:bulletEnabled val="1"/>
        </dgm:presLayoutVars>
      </dgm:prSet>
      <dgm:spPr/>
    </dgm:pt>
    <dgm:pt modelId="{D31241ED-E642-452A-8D8F-47F3B68C8C90}" type="pres">
      <dgm:prSet presAssocID="{AC9A17AC-8F9A-4F7A-B5A7-1A94CACDEDBA}" presName="sibTrans" presStyleLbl="sibTrans1D1" presStyleIdx="1" presStyleCnt="6"/>
      <dgm:spPr/>
    </dgm:pt>
    <dgm:pt modelId="{82BD1FD4-94ED-47D9-A956-4165362D8D3E}" type="pres">
      <dgm:prSet presAssocID="{AC9A17AC-8F9A-4F7A-B5A7-1A94CACDEDBA}" presName="connectorText" presStyleLbl="sibTrans1D1" presStyleIdx="1" presStyleCnt="6"/>
      <dgm:spPr/>
    </dgm:pt>
    <dgm:pt modelId="{C519E101-26B6-4D0B-BFF8-97652D284741}" type="pres">
      <dgm:prSet presAssocID="{7E77F70D-778F-4FB4-B212-3BD894872D3F}" presName="node" presStyleLbl="node1" presStyleIdx="2" presStyleCnt="7">
        <dgm:presLayoutVars>
          <dgm:bulletEnabled val="1"/>
        </dgm:presLayoutVars>
      </dgm:prSet>
      <dgm:spPr/>
    </dgm:pt>
    <dgm:pt modelId="{16E97328-E4B0-41FA-ADD6-62A0B33BF06A}" type="pres">
      <dgm:prSet presAssocID="{8A341938-0796-4BCD-810C-38A66D21F677}" presName="sibTrans" presStyleLbl="sibTrans1D1" presStyleIdx="2" presStyleCnt="6"/>
      <dgm:spPr/>
    </dgm:pt>
    <dgm:pt modelId="{CC32AB82-FE0D-434B-9E2D-0609DFA8002A}" type="pres">
      <dgm:prSet presAssocID="{8A341938-0796-4BCD-810C-38A66D21F677}" presName="connectorText" presStyleLbl="sibTrans1D1" presStyleIdx="2" presStyleCnt="6"/>
      <dgm:spPr/>
    </dgm:pt>
    <dgm:pt modelId="{03436542-7BF3-4463-B234-037CE4E4540E}" type="pres">
      <dgm:prSet presAssocID="{A3100CFE-283C-4AC0-9963-F4C463CA1B67}" presName="node" presStyleLbl="node1" presStyleIdx="3" presStyleCnt="7">
        <dgm:presLayoutVars>
          <dgm:bulletEnabled val="1"/>
        </dgm:presLayoutVars>
      </dgm:prSet>
      <dgm:spPr/>
    </dgm:pt>
    <dgm:pt modelId="{C5DEA5BA-1775-4FF1-8FC5-CDE464CD4147}" type="pres">
      <dgm:prSet presAssocID="{F72214CA-A017-44E5-A9D7-B56FEC4973C8}" presName="sibTrans" presStyleLbl="sibTrans1D1" presStyleIdx="3" presStyleCnt="6"/>
      <dgm:spPr/>
    </dgm:pt>
    <dgm:pt modelId="{42E3301A-9D74-47EF-A7C2-492E63E56256}" type="pres">
      <dgm:prSet presAssocID="{F72214CA-A017-44E5-A9D7-B56FEC4973C8}" presName="connectorText" presStyleLbl="sibTrans1D1" presStyleIdx="3" presStyleCnt="6"/>
      <dgm:spPr/>
    </dgm:pt>
    <dgm:pt modelId="{9D2292E6-022D-4CB3-B271-86F9588307CB}" type="pres">
      <dgm:prSet presAssocID="{5236A32E-4884-4F2F-A083-2E39A62E7462}" presName="node" presStyleLbl="node1" presStyleIdx="4" presStyleCnt="7">
        <dgm:presLayoutVars>
          <dgm:bulletEnabled val="1"/>
        </dgm:presLayoutVars>
      </dgm:prSet>
      <dgm:spPr/>
    </dgm:pt>
    <dgm:pt modelId="{6A7496E1-A701-4D0C-ADEE-B8A73E58BDD5}" type="pres">
      <dgm:prSet presAssocID="{C75DF0B4-BDB8-4499-913A-D1EAAF8C0947}" presName="sibTrans" presStyleLbl="sibTrans1D1" presStyleIdx="4" presStyleCnt="6"/>
      <dgm:spPr/>
    </dgm:pt>
    <dgm:pt modelId="{C3D1F2C9-29AE-4315-80DC-F3CEB54A1715}" type="pres">
      <dgm:prSet presAssocID="{C75DF0B4-BDB8-4499-913A-D1EAAF8C0947}" presName="connectorText" presStyleLbl="sibTrans1D1" presStyleIdx="4" presStyleCnt="6"/>
      <dgm:spPr/>
    </dgm:pt>
    <dgm:pt modelId="{A2DBC9B7-B142-4825-BCED-812513B8D503}" type="pres">
      <dgm:prSet presAssocID="{45720CCF-1AF0-4E16-A74A-BD823D31C4FC}" presName="node" presStyleLbl="node1" presStyleIdx="5" presStyleCnt="7">
        <dgm:presLayoutVars>
          <dgm:bulletEnabled val="1"/>
        </dgm:presLayoutVars>
      </dgm:prSet>
      <dgm:spPr/>
    </dgm:pt>
    <dgm:pt modelId="{70A4EB27-28EA-46F6-BE40-08BB61E3AC1A}" type="pres">
      <dgm:prSet presAssocID="{4B239BC9-948C-46EA-B959-63A005EEED01}" presName="sibTrans" presStyleLbl="sibTrans1D1" presStyleIdx="5" presStyleCnt="6"/>
      <dgm:spPr/>
    </dgm:pt>
    <dgm:pt modelId="{3C310C41-7519-45E3-AF86-110CE0717E33}" type="pres">
      <dgm:prSet presAssocID="{4B239BC9-948C-46EA-B959-63A005EEED01}" presName="connectorText" presStyleLbl="sibTrans1D1" presStyleIdx="5" presStyleCnt="6"/>
      <dgm:spPr/>
    </dgm:pt>
    <dgm:pt modelId="{8971F82B-CC0D-4BE6-8D56-BD2E2C2A19FB}" type="pres">
      <dgm:prSet presAssocID="{8964940C-B885-4377-9F25-28420059C336}" presName="node" presStyleLbl="node1" presStyleIdx="6" presStyleCnt="7" custScaleX="130693" custScaleY="128218">
        <dgm:presLayoutVars>
          <dgm:bulletEnabled val="1"/>
        </dgm:presLayoutVars>
      </dgm:prSet>
      <dgm:spPr/>
    </dgm:pt>
  </dgm:ptLst>
  <dgm:cxnLst>
    <dgm:cxn modelId="{7DD51126-3594-4972-8A0C-CAAD6D89C8BF}" srcId="{CF5E56D1-85ED-467E-A037-138964EB1F12}" destId="{5236A32E-4884-4F2F-A083-2E39A62E7462}" srcOrd="4" destOrd="0" parTransId="{463E77D4-446D-49D5-BECB-6361F5B1A57C}" sibTransId="{C75DF0B4-BDB8-4499-913A-D1EAAF8C0947}"/>
    <dgm:cxn modelId="{EDD43D2A-28AD-48D5-9B3F-86E78FD85295}" srcId="{CF5E56D1-85ED-467E-A037-138964EB1F12}" destId="{5D15DE21-35EA-4F1E-ACD9-8F9BBEDDEE3D}" srcOrd="0" destOrd="0" parTransId="{A9A0E812-B402-4514-8A52-ADEE45194714}" sibTransId="{76BA95DB-8B67-4253-A905-04CF429E1589}"/>
    <dgm:cxn modelId="{5583FF2E-A7D2-4BD4-BB90-F5FE64E0A4B8}" type="presOf" srcId="{76BA95DB-8B67-4253-A905-04CF429E1589}" destId="{D53E7F86-97EF-4787-8EF3-D07F42AE1636}" srcOrd="1" destOrd="0" presId="urn:microsoft.com/office/officeart/2016/7/layout/RepeatingBendingProcessNew"/>
    <dgm:cxn modelId="{2070135D-A301-4706-BE1B-32D1AD1EC408}" type="presOf" srcId="{CF5E56D1-85ED-467E-A037-138964EB1F12}" destId="{7AA07A1B-573A-4A35-A178-1C8BA0BA9EE5}" srcOrd="0" destOrd="0" presId="urn:microsoft.com/office/officeart/2016/7/layout/RepeatingBendingProcessNew"/>
    <dgm:cxn modelId="{D7234547-A43E-4D0F-A3BD-E247370B8121}" type="presOf" srcId="{C75DF0B4-BDB8-4499-913A-D1EAAF8C0947}" destId="{C3D1F2C9-29AE-4315-80DC-F3CEB54A1715}" srcOrd="1" destOrd="0" presId="urn:microsoft.com/office/officeart/2016/7/layout/RepeatingBendingProcessNew"/>
    <dgm:cxn modelId="{45340852-6283-4301-BA3F-AD4A372B12A2}" type="presOf" srcId="{8A341938-0796-4BCD-810C-38A66D21F677}" destId="{16E97328-E4B0-41FA-ADD6-62A0B33BF06A}" srcOrd="0" destOrd="0" presId="urn:microsoft.com/office/officeart/2016/7/layout/RepeatingBendingProcessNew"/>
    <dgm:cxn modelId="{0E391777-C0B6-4132-BFC8-895FB8179FFC}" type="presOf" srcId="{8964940C-B885-4377-9F25-28420059C336}" destId="{8971F82B-CC0D-4BE6-8D56-BD2E2C2A19FB}" srcOrd="0" destOrd="0" presId="urn:microsoft.com/office/officeart/2016/7/layout/RepeatingBendingProcessNew"/>
    <dgm:cxn modelId="{F5AE2E59-EC9A-47FD-96FC-B609FC134BE7}" type="presOf" srcId="{5236A32E-4884-4F2F-A083-2E39A62E7462}" destId="{9D2292E6-022D-4CB3-B271-86F9588307CB}" srcOrd="0" destOrd="0" presId="urn:microsoft.com/office/officeart/2016/7/layout/RepeatingBendingProcessNew"/>
    <dgm:cxn modelId="{C5BBE47B-CCF7-41E6-A972-B055C45DDC0F}" srcId="{CF5E56D1-85ED-467E-A037-138964EB1F12}" destId="{45720CCF-1AF0-4E16-A74A-BD823D31C4FC}" srcOrd="5" destOrd="0" parTransId="{E7B96487-A1B9-4701-813E-0BDADC8016E2}" sibTransId="{4B239BC9-948C-46EA-B959-63A005EEED01}"/>
    <dgm:cxn modelId="{39F5C37C-8742-4872-B472-2D601F82D462}" type="presOf" srcId="{F9582B5E-F7C6-4DA8-9D2A-4DF32513415D}" destId="{6BF5F15A-A76F-43FD-A881-97179E18E513}" srcOrd="0" destOrd="0" presId="urn:microsoft.com/office/officeart/2016/7/layout/RepeatingBendingProcessNew"/>
    <dgm:cxn modelId="{E62EEA80-BB95-40C9-8DC1-17B3B1F04845}" srcId="{CF5E56D1-85ED-467E-A037-138964EB1F12}" destId="{A3100CFE-283C-4AC0-9963-F4C463CA1B67}" srcOrd="3" destOrd="0" parTransId="{5C607CA8-DD2B-46E2-8444-79E23016A3E6}" sibTransId="{F72214CA-A017-44E5-A9D7-B56FEC4973C8}"/>
    <dgm:cxn modelId="{92E3D884-D0A8-40AE-81BF-1D998271E8BA}" type="presOf" srcId="{4B239BC9-948C-46EA-B959-63A005EEED01}" destId="{70A4EB27-28EA-46F6-BE40-08BB61E3AC1A}" srcOrd="0" destOrd="0" presId="urn:microsoft.com/office/officeart/2016/7/layout/RepeatingBendingProcessNew"/>
    <dgm:cxn modelId="{1DC4169F-80AF-48BF-BD98-1D3BF220CC80}" srcId="{CF5E56D1-85ED-467E-A037-138964EB1F12}" destId="{7E77F70D-778F-4FB4-B212-3BD894872D3F}" srcOrd="2" destOrd="0" parTransId="{A3575835-46B9-4C17-932F-1F7F53D7DDA4}" sibTransId="{8A341938-0796-4BCD-810C-38A66D21F677}"/>
    <dgm:cxn modelId="{68E7ACA2-E779-47C0-9725-ABE3723E14DB}" srcId="{CF5E56D1-85ED-467E-A037-138964EB1F12}" destId="{8964940C-B885-4377-9F25-28420059C336}" srcOrd="6" destOrd="0" parTransId="{BB2AEDCA-BE12-4017-87E4-6263E7EB1B8B}" sibTransId="{F470553C-8BFE-4F01-9736-83F5CB8D9EB1}"/>
    <dgm:cxn modelId="{4EB0A8AA-43D1-4971-A0AA-DE4DD1AAD200}" type="presOf" srcId="{4B239BC9-948C-46EA-B959-63A005EEED01}" destId="{3C310C41-7519-45E3-AF86-110CE0717E33}" srcOrd="1" destOrd="0" presId="urn:microsoft.com/office/officeart/2016/7/layout/RepeatingBendingProcessNew"/>
    <dgm:cxn modelId="{684A4EB0-2A2D-4DC4-9A52-5EF4198432CE}" type="presOf" srcId="{A3100CFE-283C-4AC0-9963-F4C463CA1B67}" destId="{03436542-7BF3-4463-B234-037CE4E4540E}" srcOrd="0" destOrd="0" presId="urn:microsoft.com/office/officeart/2016/7/layout/RepeatingBendingProcessNew"/>
    <dgm:cxn modelId="{D743DCB5-1C59-4A0F-A59E-DB6738162EB9}" type="presOf" srcId="{AC9A17AC-8F9A-4F7A-B5A7-1A94CACDEDBA}" destId="{82BD1FD4-94ED-47D9-A956-4165362D8D3E}" srcOrd="1" destOrd="0" presId="urn:microsoft.com/office/officeart/2016/7/layout/RepeatingBendingProcessNew"/>
    <dgm:cxn modelId="{97695DB6-04A9-48D4-9DD1-490DEFC6DE79}" type="presOf" srcId="{AC9A17AC-8F9A-4F7A-B5A7-1A94CACDEDBA}" destId="{D31241ED-E642-452A-8D8F-47F3B68C8C90}" srcOrd="0" destOrd="0" presId="urn:microsoft.com/office/officeart/2016/7/layout/RepeatingBendingProcessNew"/>
    <dgm:cxn modelId="{EF7D59BD-FDE5-4CF3-9ED3-46F6CC32A849}" srcId="{CF5E56D1-85ED-467E-A037-138964EB1F12}" destId="{F9582B5E-F7C6-4DA8-9D2A-4DF32513415D}" srcOrd="1" destOrd="0" parTransId="{2E620BCF-B2B9-49D1-993F-6A66CE52A99C}" sibTransId="{AC9A17AC-8F9A-4F7A-B5A7-1A94CACDEDBA}"/>
    <dgm:cxn modelId="{EC4C95C6-F183-4188-BB75-60DCA3C3ADC2}" type="presOf" srcId="{45720CCF-1AF0-4E16-A74A-BD823D31C4FC}" destId="{A2DBC9B7-B142-4825-BCED-812513B8D503}" srcOrd="0" destOrd="0" presId="urn:microsoft.com/office/officeart/2016/7/layout/RepeatingBendingProcessNew"/>
    <dgm:cxn modelId="{FC560BD3-D4FF-4B8E-93DF-2E13CFE5AD01}" type="presOf" srcId="{F72214CA-A017-44E5-A9D7-B56FEC4973C8}" destId="{42E3301A-9D74-47EF-A7C2-492E63E56256}" srcOrd="1" destOrd="0" presId="urn:microsoft.com/office/officeart/2016/7/layout/RepeatingBendingProcessNew"/>
    <dgm:cxn modelId="{EABF55DC-5BAF-4B7E-8E58-B3248CDC7059}" type="presOf" srcId="{F72214CA-A017-44E5-A9D7-B56FEC4973C8}" destId="{C5DEA5BA-1775-4FF1-8FC5-CDE464CD4147}" srcOrd="0" destOrd="0" presId="urn:microsoft.com/office/officeart/2016/7/layout/RepeatingBendingProcessNew"/>
    <dgm:cxn modelId="{3BC8EBED-D497-4A2D-8935-B873478808F5}" type="presOf" srcId="{8A341938-0796-4BCD-810C-38A66D21F677}" destId="{CC32AB82-FE0D-434B-9E2D-0609DFA8002A}" srcOrd="1" destOrd="0" presId="urn:microsoft.com/office/officeart/2016/7/layout/RepeatingBendingProcessNew"/>
    <dgm:cxn modelId="{F68791EE-BBE1-4D75-B931-8041D1E03942}" type="presOf" srcId="{5D15DE21-35EA-4F1E-ACD9-8F9BBEDDEE3D}" destId="{56F17165-AC27-4B1F-A0D4-F83DA55AEAFE}" srcOrd="0" destOrd="0" presId="urn:microsoft.com/office/officeart/2016/7/layout/RepeatingBendingProcessNew"/>
    <dgm:cxn modelId="{0C1B46F4-016E-4FAF-A9D3-71D87FCCAB8B}" type="presOf" srcId="{C75DF0B4-BDB8-4499-913A-D1EAAF8C0947}" destId="{6A7496E1-A701-4D0C-ADEE-B8A73E58BDD5}" srcOrd="0" destOrd="0" presId="urn:microsoft.com/office/officeart/2016/7/layout/RepeatingBendingProcessNew"/>
    <dgm:cxn modelId="{D3BE26F9-738E-4507-9719-2CDDE0B71E25}" type="presOf" srcId="{76BA95DB-8B67-4253-A905-04CF429E1589}" destId="{BF074726-B26C-4C2D-950C-23AA0060CA06}" srcOrd="0" destOrd="0" presId="urn:microsoft.com/office/officeart/2016/7/layout/RepeatingBendingProcessNew"/>
    <dgm:cxn modelId="{94282FFD-3B4D-4B1D-A0BC-33DA619E100C}" type="presOf" srcId="{7E77F70D-778F-4FB4-B212-3BD894872D3F}" destId="{C519E101-26B6-4D0B-BFF8-97652D284741}" srcOrd="0" destOrd="0" presId="urn:microsoft.com/office/officeart/2016/7/layout/RepeatingBendingProcessNew"/>
    <dgm:cxn modelId="{8E4E1B52-FB11-4827-88F2-DC120C86CBBE}" type="presParOf" srcId="{7AA07A1B-573A-4A35-A178-1C8BA0BA9EE5}" destId="{56F17165-AC27-4B1F-A0D4-F83DA55AEAFE}" srcOrd="0" destOrd="0" presId="urn:microsoft.com/office/officeart/2016/7/layout/RepeatingBendingProcessNew"/>
    <dgm:cxn modelId="{39422460-A5A3-4888-9991-2B7E113EEB3C}" type="presParOf" srcId="{7AA07A1B-573A-4A35-A178-1C8BA0BA9EE5}" destId="{BF074726-B26C-4C2D-950C-23AA0060CA06}" srcOrd="1" destOrd="0" presId="urn:microsoft.com/office/officeart/2016/7/layout/RepeatingBendingProcessNew"/>
    <dgm:cxn modelId="{8D869D6A-04A8-4035-BE0E-11F4E91953E4}" type="presParOf" srcId="{BF074726-B26C-4C2D-950C-23AA0060CA06}" destId="{D53E7F86-97EF-4787-8EF3-D07F42AE1636}" srcOrd="0" destOrd="0" presId="urn:microsoft.com/office/officeart/2016/7/layout/RepeatingBendingProcessNew"/>
    <dgm:cxn modelId="{D86C0CB8-905B-4DA7-A15D-64F4C35BD744}" type="presParOf" srcId="{7AA07A1B-573A-4A35-A178-1C8BA0BA9EE5}" destId="{6BF5F15A-A76F-43FD-A881-97179E18E513}" srcOrd="2" destOrd="0" presId="urn:microsoft.com/office/officeart/2016/7/layout/RepeatingBendingProcessNew"/>
    <dgm:cxn modelId="{D4FDE590-0EC4-4C18-8024-A12B49596B51}" type="presParOf" srcId="{7AA07A1B-573A-4A35-A178-1C8BA0BA9EE5}" destId="{D31241ED-E642-452A-8D8F-47F3B68C8C90}" srcOrd="3" destOrd="0" presId="urn:microsoft.com/office/officeart/2016/7/layout/RepeatingBendingProcessNew"/>
    <dgm:cxn modelId="{5F9DCC76-47C7-4431-91F7-37CF82079856}" type="presParOf" srcId="{D31241ED-E642-452A-8D8F-47F3B68C8C90}" destId="{82BD1FD4-94ED-47D9-A956-4165362D8D3E}" srcOrd="0" destOrd="0" presId="urn:microsoft.com/office/officeart/2016/7/layout/RepeatingBendingProcessNew"/>
    <dgm:cxn modelId="{4483683C-693C-4E67-98D1-6E5F87732949}" type="presParOf" srcId="{7AA07A1B-573A-4A35-A178-1C8BA0BA9EE5}" destId="{C519E101-26B6-4D0B-BFF8-97652D284741}" srcOrd="4" destOrd="0" presId="urn:microsoft.com/office/officeart/2016/7/layout/RepeatingBendingProcessNew"/>
    <dgm:cxn modelId="{888C081E-8448-4B2C-81EC-813CAF431F9A}" type="presParOf" srcId="{7AA07A1B-573A-4A35-A178-1C8BA0BA9EE5}" destId="{16E97328-E4B0-41FA-ADD6-62A0B33BF06A}" srcOrd="5" destOrd="0" presId="urn:microsoft.com/office/officeart/2016/7/layout/RepeatingBendingProcessNew"/>
    <dgm:cxn modelId="{FAB1E112-79BB-461D-A0D2-3C685195D5E5}" type="presParOf" srcId="{16E97328-E4B0-41FA-ADD6-62A0B33BF06A}" destId="{CC32AB82-FE0D-434B-9E2D-0609DFA8002A}" srcOrd="0" destOrd="0" presId="urn:microsoft.com/office/officeart/2016/7/layout/RepeatingBendingProcessNew"/>
    <dgm:cxn modelId="{EAE52B60-C852-42D7-A396-E66186911CFD}" type="presParOf" srcId="{7AA07A1B-573A-4A35-A178-1C8BA0BA9EE5}" destId="{03436542-7BF3-4463-B234-037CE4E4540E}" srcOrd="6" destOrd="0" presId="urn:microsoft.com/office/officeart/2016/7/layout/RepeatingBendingProcessNew"/>
    <dgm:cxn modelId="{B4002F34-3F95-4A0F-9DBA-9130B4385D3B}" type="presParOf" srcId="{7AA07A1B-573A-4A35-A178-1C8BA0BA9EE5}" destId="{C5DEA5BA-1775-4FF1-8FC5-CDE464CD4147}" srcOrd="7" destOrd="0" presId="urn:microsoft.com/office/officeart/2016/7/layout/RepeatingBendingProcessNew"/>
    <dgm:cxn modelId="{147EEB5F-DEB7-4453-BBA7-B6F80BBE124A}" type="presParOf" srcId="{C5DEA5BA-1775-4FF1-8FC5-CDE464CD4147}" destId="{42E3301A-9D74-47EF-A7C2-492E63E56256}" srcOrd="0" destOrd="0" presId="urn:microsoft.com/office/officeart/2016/7/layout/RepeatingBendingProcessNew"/>
    <dgm:cxn modelId="{A4282B78-79D4-4864-998A-074EBCD4D88F}" type="presParOf" srcId="{7AA07A1B-573A-4A35-A178-1C8BA0BA9EE5}" destId="{9D2292E6-022D-4CB3-B271-86F9588307CB}" srcOrd="8" destOrd="0" presId="urn:microsoft.com/office/officeart/2016/7/layout/RepeatingBendingProcessNew"/>
    <dgm:cxn modelId="{C512281E-A2EF-4ADD-9A54-E175DCD5004F}" type="presParOf" srcId="{7AA07A1B-573A-4A35-A178-1C8BA0BA9EE5}" destId="{6A7496E1-A701-4D0C-ADEE-B8A73E58BDD5}" srcOrd="9" destOrd="0" presId="urn:microsoft.com/office/officeart/2016/7/layout/RepeatingBendingProcessNew"/>
    <dgm:cxn modelId="{347028B0-F1D2-4ADF-B2AC-0A20B95407FF}" type="presParOf" srcId="{6A7496E1-A701-4D0C-ADEE-B8A73E58BDD5}" destId="{C3D1F2C9-29AE-4315-80DC-F3CEB54A1715}" srcOrd="0" destOrd="0" presId="urn:microsoft.com/office/officeart/2016/7/layout/RepeatingBendingProcessNew"/>
    <dgm:cxn modelId="{F28F9824-3BE5-4054-824E-0ACA5DFB1ED1}" type="presParOf" srcId="{7AA07A1B-573A-4A35-A178-1C8BA0BA9EE5}" destId="{A2DBC9B7-B142-4825-BCED-812513B8D503}" srcOrd="10" destOrd="0" presId="urn:microsoft.com/office/officeart/2016/7/layout/RepeatingBendingProcessNew"/>
    <dgm:cxn modelId="{99E37B93-1C74-4BBF-9EB6-30A809532A8A}" type="presParOf" srcId="{7AA07A1B-573A-4A35-A178-1C8BA0BA9EE5}" destId="{70A4EB27-28EA-46F6-BE40-08BB61E3AC1A}" srcOrd="11" destOrd="0" presId="urn:microsoft.com/office/officeart/2016/7/layout/RepeatingBendingProcessNew"/>
    <dgm:cxn modelId="{3836DB2F-4039-4FF7-A814-A83E45EDFA0C}" type="presParOf" srcId="{70A4EB27-28EA-46F6-BE40-08BB61E3AC1A}" destId="{3C310C41-7519-45E3-AF86-110CE0717E33}" srcOrd="0" destOrd="0" presId="urn:microsoft.com/office/officeart/2016/7/layout/RepeatingBendingProcessNew"/>
    <dgm:cxn modelId="{52294731-29A7-47F0-B70A-9E7585C23702}" type="presParOf" srcId="{7AA07A1B-573A-4A35-A178-1C8BA0BA9EE5}" destId="{8971F82B-CC0D-4BE6-8D56-BD2E2C2A19FB}"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3623F-4AA0-48ED-8FC1-C3F8EF266E3B}">
      <dsp:nvSpPr>
        <dsp:cNvPr id="0" name=""/>
        <dsp:cNvSpPr/>
      </dsp:nvSpPr>
      <dsp:spPr>
        <a:xfrm>
          <a:off x="53" y="220129"/>
          <a:ext cx="5119900" cy="105578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TMH is a private, not-for-profit community healthcare system serving a 21- county region in North Florida and South Georgia</a:t>
          </a:r>
        </a:p>
      </dsp:txBody>
      <dsp:txXfrm>
        <a:off x="53" y="220129"/>
        <a:ext cx="5119900" cy="1055787"/>
      </dsp:txXfrm>
    </dsp:sp>
    <dsp:sp modelId="{077512B0-EA73-4D0C-9E8D-22B9EB27199C}">
      <dsp:nvSpPr>
        <dsp:cNvPr id="0" name=""/>
        <dsp:cNvSpPr/>
      </dsp:nvSpPr>
      <dsp:spPr>
        <a:xfrm>
          <a:off x="0" y="1162004"/>
          <a:ext cx="5119900" cy="403515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772-bed acute care hospital (surgery and adult ICU)</a:t>
          </a:r>
        </a:p>
        <a:p>
          <a:pPr marL="228600" lvl="1" indent="-228600" algn="l" defTabSz="933450">
            <a:lnSpc>
              <a:spcPct val="90000"/>
            </a:lnSpc>
            <a:spcBef>
              <a:spcPct val="0"/>
            </a:spcBef>
            <a:spcAft>
              <a:spcPct val="15000"/>
            </a:spcAft>
            <a:buChar char="•"/>
          </a:pPr>
          <a:r>
            <a:rPr lang="en-US" sz="2100" kern="1200" dirty="0"/>
            <a:t>Multiple Specialty Care Centers (NICU, Level II Trauma Center, Pediatric Specialty Care) </a:t>
          </a:r>
        </a:p>
        <a:p>
          <a:pPr marL="228600" lvl="1" indent="-228600" algn="l" defTabSz="933450">
            <a:lnSpc>
              <a:spcPct val="90000"/>
            </a:lnSpc>
            <a:spcBef>
              <a:spcPct val="0"/>
            </a:spcBef>
            <a:spcAft>
              <a:spcPct val="15000"/>
            </a:spcAft>
            <a:buChar char="•"/>
          </a:pPr>
          <a:r>
            <a:rPr lang="en-US" sz="2100" kern="1200" dirty="0"/>
            <a:t>Operates two distinct Emergency Departments (one on main campus and one remote) </a:t>
          </a:r>
        </a:p>
        <a:p>
          <a:pPr marL="228600" lvl="1" indent="-228600" algn="l" defTabSz="933450">
            <a:lnSpc>
              <a:spcPct val="90000"/>
            </a:lnSpc>
            <a:spcBef>
              <a:spcPct val="0"/>
            </a:spcBef>
            <a:spcAft>
              <a:spcPct val="15000"/>
            </a:spcAft>
            <a:buChar char="•"/>
          </a:pPr>
          <a:r>
            <a:rPr lang="en-US" sz="2100" kern="1200" dirty="0"/>
            <a:t>Psychiatric Hospital </a:t>
          </a:r>
        </a:p>
        <a:p>
          <a:pPr marL="228600" lvl="1" indent="-228600" algn="l" defTabSz="933450">
            <a:lnSpc>
              <a:spcPct val="90000"/>
            </a:lnSpc>
            <a:spcBef>
              <a:spcPct val="0"/>
            </a:spcBef>
            <a:spcAft>
              <a:spcPct val="15000"/>
            </a:spcAft>
            <a:buChar char="•"/>
          </a:pPr>
          <a:r>
            <a:rPr lang="en-US" sz="2100" kern="1200" dirty="0"/>
            <a:t>Partnerships include several critical access hospitals, Apalachee Center, and Florida State College of Medicine</a:t>
          </a:r>
        </a:p>
      </dsp:txBody>
      <dsp:txXfrm>
        <a:off x="0" y="1162004"/>
        <a:ext cx="5119900" cy="4035150"/>
      </dsp:txXfrm>
    </dsp:sp>
    <dsp:sp modelId="{DAA26989-EB5A-4E6D-AD79-6FDF6E5544ED}">
      <dsp:nvSpPr>
        <dsp:cNvPr id="0" name=""/>
        <dsp:cNvSpPr/>
      </dsp:nvSpPr>
      <dsp:spPr>
        <a:xfrm>
          <a:off x="5836740" y="220129"/>
          <a:ext cx="5119900" cy="105578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TMH Behavioral Health Center 60 bed inpatient psychiatric hospital (standalone) </a:t>
          </a:r>
        </a:p>
      </dsp:txBody>
      <dsp:txXfrm>
        <a:off x="5836740" y="220129"/>
        <a:ext cx="5119900" cy="1055787"/>
      </dsp:txXfrm>
    </dsp:sp>
    <dsp:sp modelId="{09129622-A741-48D6-84CB-6075ECEDF6B5}">
      <dsp:nvSpPr>
        <dsp:cNvPr id="0" name=""/>
        <dsp:cNvSpPr/>
      </dsp:nvSpPr>
      <dsp:spPr>
        <a:xfrm>
          <a:off x="5836791" y="1214986"/>
          <a:ext cx="5119900" cy="403515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Adult Intermediate Care Unit </a:t>
          </a:r>
        </a:p>
        <a:p>
          <a:pPr marL="228600" lvl="1" indent="-228600" algn="l" defTabSz="933450">
            <a:lnSpc>
              <a:spcPct val="90000"/>
            </a:lnSpc>
            <a:spcBef>
              <a:spcPct val="0"/>
            </a:spcBef>
            <a:spcAft>
              <a:spcPct val="15000"/>
            </a:spcAft>
            <a:buChar char="•"/>
          </a:pPr>
          <a:r>
            <a:rPr lang="en-US" sz="2100" kern="1200" dirty="0"/>
            <a:t>Adult Specialty Care Unit </a:t>
          </a:r>
        </a:p>
        <a:p>
          <a:pPr marL="228600" lvl="1" indent="-228600" algn="l" defTabSz="933450">
            <a:lnSpc>
              <a:spcPct val="90000"/>
            </a:lnSpc>
            <a:spcBef>
              <a:spcPct val="0"/>
            </a:spcBef>
            <a:spcAft>
              <a:spcPct val="15000"/>
            </a:spcAft>
            <a:buChar char="•"/>
          </a:pPr>
          <a:r>
            <a:rPr lang="en-US" sz="2100" kern="1200" dirty="0"/>
            <a:t>Child and Adolescent Unit serving 6-17 yrs. </a:t>
          </a:r>
        </a:p>
        <a:p>
          <a:pPr marL="228600" lvl="1" indent="-228600" algn="l" defTabSz="933450">
            <a:lnSpc>
              <a:spcPct val="90000"/>
            </a:lnSpc>
            <a:spcBef>
              <a:spcPct val="0"/>
            </a:spcBef>
            <a:spcAft>
              <a:spcPct val="15000"/>
            </a:spcAft>
            <a:buChar char="•"/>
          </a:pPr>
          <a:r>
            <a:rPr lang="en-US" sz="2100" kern="1200" dirty="0"/>
            <a:t>Outpatient Psychiatry and Psychotherapy Services</a:t>
          </a:r>
        </a:p>
        <a:p>
          <a:pPr marL="228600" lvl="1" indent="-228600" algn="l" defTabSz="933450">
            <a:lnSpc>
              <a:spcPct val="90000"/>
            </a:lnSpc>
            <a:spcBef>
              <a:spcPct val="0"/>
            </a:spcBef>
            <a:spcAft>
              <a:spcPct val="15000"/>
            </a:spcAft>
            <a:buChar char="•"/>
          </a:pPr>
          <a:r>
            <a:rPr lang="en-US" sz="2100" kern="1200" dirty="0"/>
            <a:t>Psychiatric Consultative Liaison</a:t>
          </a:r>
        </a:p>
        <a:p>
          <a:pPr marL="228600" lvl="1" indent="-228600" algn="l" defTabSz="933450">
            <a:lnSpc>
              <a:spcPct val="90000"/>
            </a:lnSpc>
            <a:spcBef>
              <a:spcPct val="0"/>
            </a:spcBef>
            <a:spcAft>
              <a:spcPct val="15000"/>
            </a:spcAft>
            <a:buChar char="•"/>
          </a:pPr>
          <a:r>
            <a:rPr lang="en-US" sz="2100" kern="1200" dirty="0"/>
            <a:t>Soon to come PHP/IOP</a:t>
          </a:r>
        </a:p>
      </dsp:txBody>
      <dsp:txXfrm>
        <a:off x="5836791" y="1214986"/>
        <a:ext cx="5119900" cy="40351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B08DB-4B5C-4E1F-9B9D-34C293D671C9}">
      <dsp:nvSpPr>
        <dsp:cNvPr id="0" name=""/>
        <dsp:cNvSpPr/>
      </dsp:nvSpPr>
      <dsp:spPr>
        <a:xfrm>
          <a:off x="43198" y="0"/>
          <a:ext cx="8744684" cy="1066447"/>
        </a:xfrm>
        <a:prstGeom prst="roundRect">
          <a:avLst>
            <a:gd name="adj" fmla="val 10000"/>
          </a:avLst>
        </a:prstGeom>
        <a:solidFill>
          <a:schemeClr val="tx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Prior to 2019 the Behavioral Health Center had sometimes functioned as a stand-alone subspecialty within the TMH system. </a:t>
          </a:r>
        </a:p>
      </dsp:txBody>
      <dsp:txXfrm>
        <a:off x="74433" y="31235"/>
        <a:ext cx="7503789" cy="1003977"/>
      </dsp:txXfrm>
    </dsp:sp>
    <dsp:sp modelId="{49F83B4F-91DD-4548-9E17-DFA97728B2C0}">
      <dsp:nvSpPr>
        <dsp:cNvPr id="0" name=""/>
        <dsp:cNvSpPr/>
      </dsp:nvSpPr>
      <dsp:spPr>
        <a:xfrm>
          <a:off x="732367" y="1260346"/>
          <a:ext cx="8744684" cy="1066447"/>
        </a:xfrm>
        <a:prstGeom prst="roundRect">
          <a:avLst>
            <a:gd name="adj" fmla="val 10000"/>
          </a:avLst>
        </a:prstGeom>
        <a:solidFill>
          <a:schemeClr val="tx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The BHC served as a very effective treatment unit for chronic behavioral health diseases in their acute phase, but its stand-alone position had created challenges in providing best-practice rapid comprehensive behavioral health support and integration throughout the entire TMH system– especially in the Emergency Departments and on the medical/surgical floors. </a:t>
          </a:r>
        </a:p>
      </dsp:txBody>
      <dsp:txXfrm>
        <a:off x="763602" y="1291581"/>
        <a:ext cx="7256656" cy="1003977"/>
      </dsp:txXfrm>
    </dsp:sp>
    <dsp:sp modelId="{FD292553-DE7F-4635-A581-D936803278E2}">
      <dsp:nvSpPr>
        <dsp:cNvPr id="0" name=""/>
        <dsp:cNvSpPr/>
      </dsp:nvSpPr>
      <dsp:spPr>
        <a:xfrm>
          <a:off x="1453803" y="2520693"/>
          <a:ext cx="8744684" cy="1066447"/>
        </a:xfrm>
        <a:prstGeom prst="roundRect">
          <a:avLst>
            <a:gd name="adj" fmla="val 10000"/>
          </a:avLst>
        </a:prstGeom>
        <a:solidFill>
          <a:schemeClr val="tx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Expanding behavioral health into a primary medical/surgical system-wide integrative role required systemic and cultural growth for BHC and the TMH system as a whole. </a:t>
          </a:r>
        </a:p>
      </dsp:txBody>
      <dsp:txXfrm>
        <a:off x="1485038" y="2551928"/>
        <a:ext cx="7267586" cy="1003977"/>
      </dsp:txXfrm>
    </dsp:sp>
    <dsp:sp modelId="{F36986EF-4A0D-4E67-9947-2733BE907537}">
      <dsp:nvSpPr>
        <dsp:cNvPr id="0" name=""/>
        <dsp:cNvSpPr/>
      </dsp:nvSpPr>
      <dsp:spPr>
        <a:xfrm>
          <a:off x="2186170" y="3781039"/>
          <a:ext cx="8744684" cy="1066447"/>
        </a:xfrm>
        <a:prstGeom prst="roundRect">
          <a:avLst>
            <a:gd name="adj" fmla="val 10000"/>
          </a:avLst>
        </a:prstGeom>
        <a:solidFill>
          <a:schemeClr val="tx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The critical priority of behavioral health expansion and integration focused on patients identified in the ED needing psychiatric assessment and admission be rapidly transferred to inpatient care or released from the Baker Act if prudent </a:t>
          </a:r>
        </a:p>
      </dsp:txBody>
      <dsp:txXfrm>
        <a:off x="2217405" y="3812274"/>
        <a:ext cx="7256656" cy="1003977"/>
      </dsp:txXfrm>
    </dsp:sp>
    <dsp:sp modelId="{1D383D7B-891F-44FA-8ECD-4D139EBA1CF8}">
      <dsp:nvSpPr>
        <dsp:cNvPr id="0" name=""/>
        <dsp:cNvSpPr/>
      </dsp:nvSpPr>
      <dsp:spPr>
        <a:xfrm>
          <a:off x="8051493" y="816801"/>
          <a:ext cx="693190" cy="693190"/>
        </a:xfrm>
        <a:prstGeom prst="downArrow">
          <a:avLst>
            <a:gd name="adj1" fmla="val 55000"/>
            <a:gd name="adj2" fmla="val 45000"/>
          </a:avLst>
        </a:prstGeom>
        <a:solidFill>
          <a:schemeClr val="accent1">
            <a:lumMod val="60000"/>
            <a:lumOff val="40000"/>
            <a:alpha val="9000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dirty="0"/>
        </a:p>
      </dsp:txBody>
      <dsp:txXfrm>
        <a:off x="8207461" y="816801"/>
        <a:ext cx="381254" cy="521625"/>
      </dsp:txXfrm>
    </dsp:sp>
    <dsp:sp modelId="{158B2BE9-6B28-4418-853D-85E38277932B}">
      <dsp:nvSpPr>
        <dsp:cNvPr id="0" name=""/>
        <dsp:cNvSpPr/>
      </dsp:nvSpPr>
      <dsp:spPr>
        <a:xfrm>
          <a:off x="8783860" y="2077148"/>
          <a:ext cx="693190" cy="693190"/>
        </a:xfrm>
        <a:prstGeom prst="downArrow">
          <a:avLst>
            <a:gd name="adj1" fmla="val 55000"/>
            <a:gd name="adj2" fmla="val 45000"/>
          </a:avLst>
        </a:prstGeom>
        <a:solidFill>
          <a:schemeClr val="accent1">
            <a:alpha val="9000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dirty="0"/>
        </a:p>
      </dsp:txBody>
      <dsp:txXfrm>
        <a:off x="8939828" y="2077148"/>
        <a:ext cx="381254" cy="521625"/>
      </dsp:txXfrm>
    </dsp:sp>
    <dsp:sp modelId="{0DBEEFA4-EE80-4F38-8406-61A64E638971}">
      <dsp:nvSpPr>
        <dsp:cNvPr id="0" name=""/>
        <dsp:cNvSpPr/>
      </dsp:nvSpPr>
      <dsp:spPr>
        <a:xfrm>
          <a:off x="9505297" y="3337494"/>
          <a:ext cx="693190" cy="693190"/>
        </a:xfrm>
        <a:prstGeom prst="downArrow">
          <a:avLst>
            <a:gd name="adj1" fmla="val 55000"/>
            <a:gd name="adj2" fmla="val 45000"/>
          </a:avLst>
        </a:prstGeom>
        <a:solidFill>
          <a:schemeClr val="tx2">
            <a:alpha val="9000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dirty="0"/>
        </a:p>
      </dsp:txBody>
      <dsp:txXfrm>
        <a:off x="9661265" y="3337494"/>
        <a:ext cx="381254" cy="5216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0B93B-CD24-4292-80CC-561888BFB298}">
      <dsp:nvSpPr>
        <dsp:cNvPr id="0" name=""/>
        <dsp:cNvSpPr/>
      </dsp:nvSpPr>
      <dsp:spPr>
        <a:xfrm>
          <a:off x="3152899" y="1253717"/>
          <a:ext cx="693058" cy="91440"/>
        </a:xfrm>
        <a:custGeom>
          <a:avLst/>
          <a:gdLst/>
          <a:ahLst/>
          <a:cxnLst/>
          <a:rect l="0" t="0" r="0" b="0"/>
          <a:pathLst>
            <a:path>
              <a:moveTo>
                <a:pt x="0" y="45720"/>
              </a:moveTo>
              <a:lnTo>
                <a:pt x="69305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481337" y="1295819"/>
        <a:ext cx="36182" cy="7236"/>
      </dsp:txXfrm>
    </dsp:sp>
    <dsp:sp modelId="{796524DF-EBE7-4950-9DFE-8BD15048E549}">
      <dsp:nvSpPr>
        <dsp:cNvPr id="0" name=""/>
        <dsp:cNvSpPr/>
      </dsp:nvSpPr>
      <dsp:spPr>
        <a:xfrm>
          <a:off x="8358" y="355535"/>
          <a:ext cx="3146341" cy="188780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4173" tIns="161832" rIns="154173" bIns="16183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Behavioral Health and Emergency Department Leadership forged an alliance and developed mutually beneficial objectives and goals as it relates to emergent psychiatric care: </a:t>
          </a:r>
        </a:p>
      </dsp:txBody>
      <dsp:txXfrm>
        <a:off x="8358" y="355535"/>
        <a:ext cx="3146341" cy="1887804"/>
      </dsp:txXfrm>
    </dsp:sp>
    <dsp:sp modelId="{8086A558-49B1-4432-9FFC-A1655CE2F6CE}">
      <dsp:nvSpPr>
        <dsp:cNvPr id="0" name=""/>
        <dsp:cNvSpPr/>
      </dsp:nvSpPr>
      <dsp:spPr>
        <a:xfrm>
          <a:off x="7022899" y="1245335"/>
          <a:ext cx="627299" cy="91440"/>
        </a:xfrm>
        <a:custGeom>
          <a:avLst/>
          <a:gdLst/>
          <a:ahLst/>
          <a:cxnLst/>
          <a:rect l="0" t="0" r="0" b="0"/>
          <a:pathLst>
            <a:path>
              <a:moveTo>
                <a:pt x="0" y="54101"/>
              </a:moveTo>
              <a:lnTo>
                <a:pt x="330749" y="54101"/>
              </a:lnTo>
              <a:lnTo>
                <a:pt x="330749" y="45720"/>
              </a:lnTo>
              <a:lnTo>
                <a:pt x="627299"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320100" y="1287437"/>
        <a:ext cx="32897" cy="7236"/>
      </dsp:txXfrm>
    </dsp:sp>
    <dsp:sp modelId="{9A028994-54E4-4BCF-9263-DDFF7BD50A9B}">
      <dsp:nvSpPr>
        <dsp:cNvPr id="0" name=""/>
        <dsp:cNvSpPr/>
      </dsp:nvSpPr>
      <dsp:spPr>
        <a:xfrm>
          <a:off x="3878358" y="355535"/>
          <a:ext cx="3146341" cy="188780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4173" tIns="161832" rIns="154173" bIns="16183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Develop and Expand Psychiatry Consultation Liaison Team (systems level care comparable to collaborative outpatient models) </a:t>
          </a:r>
        </a:p>
      </dsp:txBody>
      <dsp:txXfrm>
        <a:off x="3878358" y="355535"/>
        <a:ext cx="3146341" cy="1887804"/>
      </dsp:txXfrm>
    </dsp:sp>
    <dsp:sp modelId="{46210501-886F-41E9-861F-B38534F3251E}">
      <dsp:nvSpPr>
        <dsp:cNvPr id="0" name=""/>
        <dsp:cNvSpPr/>
      </dsp:nvSpPr>
      <dsp:spPr>
        <a:xfrm>
          <a:off x="1581529" y="2233158"/>
          <a:ext cx="7674241" cy="701440"/>
        </a:xfrm>
        <a:custGeom>
          <a:avLst/>
          <a:gdLst/>
          <a:ahLst/>
          <a:cxnLst/>
          <a:rect l="0" t="0" r="0" b="0"/>
          <a:pathLst>
            <a:path>
              <a:moveTo>
                <a:pt x="7674241" y="0"/>
              </a:moveTo>
              <a:lnTo>
                <a:pt x="7674241" y="367820"/>
              </a:lnTo>
              <a:lnTo>
                <a:pt x="0" y="367820"/>
              </a:lnTo>
              <a:lnTo>
                <a:pt x="0" y="70144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225922" y="2580260"/>
        <a:ext cx="385453" cy="7236"/>
      </dsp:txXfrm>
    </dsp:sp>
    <dsp:sp modelId="{B6FBCD33-1909-4CA9-9A72-1AC68C721FCA}">
      <dsp:nvSpPr>
        <dsp:cNvPr id="0" name=""/>
        <dsp:cNvSpPr/>
      </dsp:nvSpPr>
      <dsp:spPr>
        <a:xfrm>
          <a:off x="7682599" y="347153"/>
          <a:ext cx="3146341" cy="188780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4173" tIns="161832" rIns="154173" bIns="16183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Interdisciplinary Model (diverse behavioral health disciplines with focus on individualized patient need) </a:t>
          </a:r>
        </a:p>
      </dsp:txBody>
      <dsp:txXfrm>
        <a:off x="7682599" y="347153"/>
        <a:ext cx="3146341" cy="1887804"/>
      </dsp:txXfrm>
    </dsp:sp>
    <dsp:sp modelId="{6047BF43-0383-4B2D-BBF6-21F7784F6B9F}">
      <dsp:nvSpPr>
        <dsp:cNvPr id="0" name=""/>
        <dsp:cNvSpPr/>
      </dsp:nvSpPr>
      <dsp:spPr>
        <a:xfrm>
          <a:off x="3152899" y="3865181"/>
          <a:ext cx="693058" cy="91440"/>
        </a:xfrm>
        <a:custGeom>
          <a:avLst/>
          <a:gdLst/>
          <a:ahLst/>
          <a:cxnLst/>
          <a:rect l="0" t="0" r="0" b="0"/>
          <a:pathLst>
            <a:path>
              <a:moveTo>
                <a:pt x="0" y="45720"/>
              </a:moveTo>
              <a:lnTo>
                <a:pt x="69305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481337" y="3907282"/>
        <a:ext cx="36182" cy="7236"/>
      </dsp:txXfrm>
    </dsp:sp>
    <dsp:sp modelId="{AFEF6F49-52CD-4BE3-A9EF-22CFC2D14FC1}">
      <dsp:nvSpPr>
        <dsp:cNvPr id="0" name=""/>
        <dsp:cNvSpPr/>
      </dsp:nvSpPr>
      <dsp:spPr>
        <a:xfrm>
          <a:off x="8358" y="2966998"/>
          <a:ext cx="3146341" cy="188780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4173" tIns="161832" rIns="154173" bIns="16183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Systemic Screening (Consistent evidenced-based screening tool for all patient settings)  </a:t>
          </a:r>
        </a:p>
      </dsp:txBody>
      <dsp:txXfrm>
        <a:off x="8358" y="2966998"/>
        <a:ext cx="3146341" cy="1887804"/>
      </dsp:txXfrm>
    </dsp:sp>
    <dsp:sp modelId="{32D6070D-45DA-4AD3-A051-E619CE85A77B}">
      <dsp:nvSpPr>
        <dsp:cNvPr id="0" name=""/>
        <dsp:cNvSpPr/>
      </dsp:nvSpPr>
      <dsp:spPr>
        <a:xfrm>
          <a:off x="7022899" y="3865181"/>
          <a:ext cx="693058" cy="91440"/>
        </a:xfrm>
        <a:custGeom>
          <a:avLst/>
          <a:gdLst/>
          <a:ahLst/>
          <a:cxnLst/>
          <a:rect l="0" t="0" r="0" b="0"/>
          <a:pathLst>
            <a:path>
              <a:moveTo>
                <a:pt x="0" y="45720"/>
              </a:moveTo>
              <a:lnTo>
                <a:pt x="69305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351337" y="3907282"/>
        <a:ext cx="36182" cy="7236"/>
      </dsp:txXfrm>
    </dsp:sp>
    <dsp:sp modelId="{A6EE4F18-6E5C-4285-A9FF-A7A8CF2E1C96}">
      <dsp:nvSpPr>
        <dsp:cNvPr id="0" name=""/>
        <dsp:cNvSpPr/>
      </dsp:nvSpPr>
      <dsp:spPr>
        <a:xfrm>
          <a:off x="3878358" y="2966998"/>
          <a:ext cx="3146341" cy="188780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4173" tIns="161832" rIns="154173" bIns="16183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Early Clinical Intervention (minimize delays in onboarding in ED, apply preventative medicine and stabilization)  </a:t>
          </a:r>
        </a:p>
      </dsp:txBody>
      <dsp:txXfrm>
        <a:off x="3878358" y="2966998"/>
        <a:ext cx="3146341" cy="1887804"/>
      </dsp:txXfrm>
    </dsp:sp>
    <dsp:sp modelId="{B0FE7829-D4CE-41E5-A71C-95EA9B1BFFFC}">
      <dsp:nvSpPr>
        <dsp:cNvPr id="0" name=""/>
        <dsp:cNvSpPr/>
      </dsp:nvSpPr>
      <dsp:spPr>
        <a:xfrm>
          <a:off x="7748358" y="2966998"/>
          <a:ext cx="3146341" cy="188780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4173" tIns="161832" rIns="154173" bIns="16183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Integration with primary medical teams (expertise provided within scope of practice to apply optimal treatment in ED and medical/surgical settings) </a:t>
          </a:r>
        </a:p>
      </dsp:txBody>
      <dsp:txXfrm>
        <a:off x="7748358" y="2966998"/>
        <a:ext cx="3146341" cy="18878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74726-B26C-4C2D-950C-23AA0060CA06}">
      <dsp:nvSpPr>
        <dsp:cNvPr id="0" name=""/>
        <dsp:cNvSpPr/>
      </dsp:nvSpPr>
      <dsp:spPr>
        <a:xfrm>
          <a:off x="3995789" y="727109"/>
          <a:ext cx="561381" cy="91440"/>
        </a:xfrm>
        <a:custGeom>
          <a:avLst/>
          <a:gdLst/>
          <a:ahLst/>
          <a:cxnLst/>
          <a:rect l="0" t="0" r="0" b="0"/>
          <a:pathLst>
            <a:path>
              <a:moveTo>
                <a:pt x="0" y="45720"/>
              </a:moveTo>
              <a:lnTo>
                <a:pt x="561381"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261680" y="769869"/>
        <a:ext cx="29599" cy="5919"/>
      </dsp:txXfrm>
    </dsp:sp>
    <dsp:sp modelId="{56F17165-AC27-4B1F-A0D4-F83DA55AEAFE}">
      <dsp:nvSpPr>
        <dsp:cNvPr id="0" name=""/>
        <dsp:cNvSpPr/>
      </dsp:nvSpPr>
      <dsp:spPr>
        <a:xfrm>
          <a:off x="1423756" y="679"/>
          <a:ext cx="2573832" cy="154429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6120" tIns="132385" rIns="126120" bIns="13238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Patient enters the Emergency Department (primary mental health complaint or medical issue with secondary mental health issues) </a:t>
          </a:r>
        </a:p>
      </dsp:txBody>
      <dsp:txXfrm>
        <a:off x="1423756" y="679"/>
        <a:ext cx="2573832" cy="1544299"/>
      </dsp:txXfrm>
    </dsp:sp>
    <dsp:sp modelId="{D31241ED-E642-452A-8D8F-47F3B68C8C90}">
      <dsp:nvSpPr>
        <dsp:cNvPr id="0" name=""/>
        <dsp:cNvSpPr/>
      </dsp:nvSpPr>
      <dsp:spPr>
        <a:xfrm>
          <a:off x="7161603" y="727109"/>
          <a:ext cx="561381" cy="91440"/>
        </a:xfrm>
        <a:custGeom>
          <a:avLst/>
          <a:gdLst/>
          <a:ahLst/>
          <a:cxnLst/>
          <a:rect l="0" t="0" r="0" b="0"/>
          <a:pathLst>
            <a:path>
              <a:moveTo>
                <a:pt x="0" y="45720"/>
              </a:moveTo>
              <a:lnTo>
                <a:pt x="561381"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427495" y="769869"/>
        <a:ext cx="29599" cy="5919"/>
      </dsp:txXfrm>
    </dsp:sp>
    <dsp:sp modelId="{6BF5F15A-A76F-43FD-A881-97179E18E513}">
      <dsp:nvSpPr>
        <dsp:cNvPr id="0" name=""/>
        <dsp:cNvSpPr/>
      </dsp:nvSpPr>
      <dsp:spPr>
        <a:xfrm>
          <a:off x="4589571" y="679"/>
          <a:ext cx="2573832" cy="154429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6120" tIns="132385" rIns="126120" bIns="13238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Columbia Suicide Risk Screen performed on all patients (positive answers trigger moderate-to-high suicide precautions to be implemented immediately and auto-trigger psychiatric consultation wit BEST team)</a:t>
          </a:r>
        </a:p>
      </dsp:txBody>
      <dsp:txXfrm>
        <a:off x="4589571" y="679"/>
        <a:ext cx="2573832" cy="1544299"/>
      </dsp:txXfrm>
    </dsp:sp>
    <dsp:sp modelId="{16E97328-E4B0-41FA-ADD6-62A0B33BF06A}">
      <dsp:nvSpPr>
        <dsp:cNvPr id="0" name=""/>
        <dsp:cNvSpPr/>
      </dsp:nvSpPr>
      <dsp:spPr>
        <a:xfrm>
          <a:off x="2710673" y="1543179"/>
          <a:ext cx="6331628" cy="561381"/>
        </a:xfrm>
        <a:custGeom>
          <a:avLst/>
          <a:gdLst/>
          <a:ahLst/>
          <a:cxnLst/>
          <a:rect l="0" t="0" r="0" b="0"/>
          <a:pathLst>
            <a:path>
              <a:moveTo>
                <a:pt x="6331628" y="0"/>
              </a:moveTo>
              <a:lnTo>
                <a:pt x="6331628" y="297790"/>
              </a:lnTo>
              <a:lnTo>
                <a:pt x="0" y="297790"/>
              </a:lnTo>
              <a:lnTo>
                <a:pt x="0" y="561381"/>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717506" y="1820910"/>
        <a:ext cx="317962" cy="5919"/>
      </dsp:txXfrm>
    </dsp:sp>
    <dsp:sp modelId="{C519E101-26B6-4D0B-BFF8-97652D284741}">
      <dsp:nvSpPr>
        <dsp:cNvPr id="0" name=""/>
        <dsp:cNvSpPr/>
      </dsp:nvSpPr>
      <dsp:spPr>
        <a:xfrm>
          <a:off x="7755385" y="679"/>
          <a:ext cx="2573832" cy="154429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6120" tIns="132385" rIns="126120" bIns="13238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Patient is triaged and assessed by Emergency Department personnel and physician to treat medical complaints and/or medically clear </a:t>
          </a:r>
        </a:p>
      </dsp:txBody>
      <dsp:txXfrm>
        <a:off x="7755385" y="679"/>
        <a:ext cx="2573832" cy="1544299"/>
      </dsp:txXfrm>
    </dsp:sp>
    <dsp:sp modelId="{C5DEA5BA-1775-4FF1-8FC5-CDE464CD4147}">
      <dsp:nvSpPr>
        <dsp:cNvPr id="0" name=""/>
        <dsp:cNvSpPr/>
      </dsp:nvSpPr>
      <dsp:spPr>
        <a:xfrm>
          <a:off x="3995789" y="2863390"/>
          <a:ext cx="561381" cy="91440"/>
        </a:xfrm>
        <a:custGeom>
          <a:avLst/>
          <a:gdLst/>
          <a:ahLst/>
          <a:cxnLst/>
          <a:rect l="0" t="0" r="0" b="0"/>
          <a:pathLst>
            <a:path>
              <a:moveTo>
                <a:pt x="0" y="45720"/>
              </a:moveTo>
              <a:lnTo>
                <a:pt x="561381"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261680" y="2906150"/>
        <a:ext cx="29599" cy="5919"/>
      </dsp:txXfrm>
    </dsp:sp>
    <dsp:sp modelId="{03436542-7BF3-4463-B234-037CE4E4540E}">
      <dsp:nvSpPr>
        <dsp:cNvPr id="0" name=""/>
        <dsp:cNvSpPr/>
      </dsp:nvSpPr>
      <dsp:spPr>
        <a:xfrm>
          <a:off x="1423756" y="2136960"/>
          <a:ext cx="2573832" cy="154429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6120" tIns="132385" rIns="126120" bIns="13238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B.E.S.T. Order Placed (if not auto-triggered through suicide risk screen) and team alerted through EMR of new psychiatric consultation </a:t>
          </a:r>
        </a:p>
      </dsp:txBody>
      <dsp:txXfrm>
        <a:off x="1423756" y="2136960"/>
        <a:ext cx="2573832" cy="1544299"/>
      </dsp:txXfrm>
    </dsp:sp>
    <dsp:sp modelId="{6A7496E1-A701-4D0C-ADEE-B8A73E58BDD5}">
      <dsp:nvSpPr>
        <dsp:cNvPr id="0" name=""/>
        <dsp:cNvSpPr/>
      </dsp:nvSpPr>
      <dsp:spPr>
        <a:xfrm>
          <a:off x="7161603" y="2863390"/>
          <a:ext cx="561381" cy="91440"/>
        </a:xfrm>
        <a:custGeom>
          <a:avLst/>
          <a:gdLst/>
          <a:ahLst/>
          <a:cxnLst/>
          <a:rect l="0" t="0" r="0" b="0"/>
          <a:pathLst>
            <a:path>
              <a:moveTo>
                <a:pt x="0" y="45720"/>
              </a:moveTo>
              <a:lnTo>
                <a:pt x="561381"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427495" y="2906150"/>
        <a:ext cx="29599" cy="5919"/>
      </dsp:txXfrm>
    </dsp:sp>
    <dsp:sp modelId="{9D2292E6-022D-4CB3-B271-86F9588307CB}">
      <dsp:nvSpPr>
        <dsp:cNvPr id="0" name=""/>
        <dsp:cNvSpPr/>
      </dsp:nvSpPr>
      <dsp:spPr>
        <a:xfrm>
          <a:off x="4589571" y="2136960"/>
          <a:ext cx="2573832" cy="154429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6120" tIns="132385" rIns="126120" bIns="13238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B.E.S.T. team performs nursing assessment and psychiatric evaluation within an hour of received consult</a:t>
          </a:r>
        </a:p>
      </dsp:txBody>
      <dsp:txXfrm>
        <a:off x="4589571" y="2136960"/>
        <a:ext cx="2573832" cy="1544299"/>
      </dsp:txXfrm>
    </dsp:sp>
    <dsp:sp modelId="{70A4EB27-28EA-46F6-BE40-08BB61E3AC1A}">
      <dsp:nvSpPr>
        <dsp:cNvPr id="0" name=""/>
        <dsp:cNvSpPr/>
      </dsp:nvSpPr>
      <dsp:spPr>
        <a:xfrm>
          <a:off x="3105666" y="3679460"/>
          <a:ext cx="5936635" cy="561381"/>
        </a:xfrm>
        <a:custGeom>
          <a:avLst/>
          <a:gdLst/>
          <a:ahLst/>
          <a:cxnLst/>
          <a:rect l="0" t="0" r="0" b="0"/>
          <a:pathLst>
            <a:path>
              <a:moveTo>
                <a:pt x="5936635" y="0"/>
              </a:moveTo>
              <a:lnTo>
                <a:pt x="5936635" y="297790"/>
              </a:lnTo>
              <a:lnTo>
                <a:pt x="0" y="297790"/>
              </a:lnTo>
              <a:lnTo>
                <a:pt x="0" y="561381"/>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924832" y="3957191"/>
        <a:ext cx="298303" cy="5919"/>
      </dsp:txXfrm>
    </dsp:sp>
    <dsp:sp modelId="{A2DBC9B7-B142-4825-BCED-812513B8D503}">
      <dsp:nvSpPr>
        <dsp:cNvPr id="0" name=""/>
        <dsp:cNvSpPr/>
      </dsp:nvSpPr>
      <dsp:spPr>
        <a:xfrm>
          <a:off x="7755385" y="2136960"/>
          <a:ext cx="2573832" cy="154429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6120" tIns="132385" rIns="126120" bIns="13238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B.E.S.T Team physician initiates medication orders if appropriate </a:t>
          </a:r>
        </a:p>
      </dsp:txBody>
      <dsp:txXfrm>
        <a:off x="7755385" y="2136960"/>
        <a:ext cx="2573832" cy="1544299"/>
      </dsp:txXfrm>
    </dsp:sp>
    <dsp:sp modelId="{8971F82B-CC0D-4BE6-8D56-BD2E2C2A19FB}">
      <dsp:nvSpPr>
        <dsp:cNvPr id="0" name=""/>
        <dsp:cNvSpPr/>
      </dsp:nvSpPr>
      <dsp:spPr>
        <a:xfrm>
          <a:off x="1423756" y="4273242"/>
          <a:ext cx="3363819" cy="198007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6120" tIns="132385" rIns="126120" bIns="13238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B.E.S.T. team determines most appropriate disposition (inpatient admission to BHC, rescinding of the Baker Act with outpatient resources provided, patient with medical co-morbidities admitted to medical floor with continuation of psychiatric overlay services) </a:t>
          </a:r>
        </a:p>
      </dsp:txBody>
      <dsp:txXfrm>
        <a:off x="1423756" y="4273242"/>
        <a:ext cx="3363819" cy="198007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DF5B8C4-AF69-4E4F-8A1E-B7862460CE64}"/>
              </a:ext>
            </a:extLst>
          </p:cNvPr>
          <p:cNvPicPr>
            <a:picLocks noChangeAspect="1"/>
          </p:cNvPicPr>
          <p:nvPr/>
        </p:nvPicPr>
        <p:blipFill>
          <a:blip r:embed="rId2"/>
          <a:stretch>
            <a:fillRect/>
          </a:stretch>
        </p:blipFill>
        <p:spPr>
          <a:xfrm>
            <a:off x="0" y="0"/>
            <a:ext cx="12192000" cy="6853452"/>
          </a:xfrm>
          <a:prstGeom prst="rect">
            <a:avLst/>
          </a:prstGeom>
        </p:spPr>
      </p:pic>
      <p:sp>
        <p:nvSpPr>
          <p:cNvPr id="2" name="Title 1">
            <a:extLst>
              <a:ext uri="{FF2B5EF4-FFF2-40B4-BE49-F238E27FC236}">
                <a16:creationId xmlns:a16="http://schemas.microsoft.com/office/drawing/2014/main" id="{EDCAA5A9-EAD8-6A41-BB2C-09841F55ED6A}"/>
              </a:ext>
            </a:extLst>
          </p:cNvPr>
          <p:cNvSpPr>
            <a:spLocks noGrp="1"/>
          </p:cNvSpPr>
          <p:nvPr>
            <p:ph type="title"/>
          </p:nvPr>
        </p:nvSpPr>
        <p:spPr>
          <a:xfrm>
            <a:off x="6023114" y="891899"/>
            <a:ext cx="4820478" cy="1325563"/>
          </a:xfrm>
          <a:prstGeom prst="rect">
            <a:avLst/>
          </a:prstGeom>
        </p:spPr>
        <p:txBody>
          <a:bodyPr anchor="b"/>
          <a:lstStyle>
            <a:lvl1pPr algn="ctr">
              <a:defRPr b="1" baseline="0">
                <a:solidFill>
                  <a:srgbClr val="16468C"/>
                </a:solidFill>
                <a:latin typeface="Calibri" panose="020F0502020204030204"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B0DEE7C3-6B6C-1E4E-A7A8-C798D3477E7E}"/>
              </a:ext>
            </a:extLst>
          </p:cNvPr>
          <p:cNvSpPr>
            <a:spLocks noGrp="1"/>
          </p:cNvSpPr>
          <p:nvPr>
            <p:ph type="body" sz="quarter" idx="10"/>
          </p:nvPr>
        </p:nvSpPr>
        <p:spPr>
          <a:xfrm>
            <a:off x="6022975" y="2316163"/>
            <a:ext cx="4821238" cy="735012"/>
          </a:xfrm>
          <a:prstGeom prst="rect">
            <a:avLst/>
          </a:prstGeom>
        </p:spPr>
        <p:txBody>
          <a:bodyPr/>
          <a:lstStyle>
            <a:lvl1pPr marL="0" indent="0" algn="ctr">
              <a:buNone/>
              <a:defRPr>
                <a:solidFill>
                  <a:srgbClr val="00A0D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2489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Outlin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D617DA-88A3-2D48-B73A-3B44CC38BDC1}"/>
              </a:ext>
            </a:extLst>
          </p:cNvPr>
          <p:cNvPicPr>
            <a:picLocks noChangeAspect="1"/>
          </p:cNvPicPr>
          <p:nvPr userDrawn="1"/>
        </p:nvPicPr>
        <p:blipFill>
          <a:blip r:embed="rId2"/>
          <a:stretch>
            <a:fillRect/>
          </a:stretch>
        </p:blipFill>
        <p:spPr>
          <a:xfrm>
            <a:off x="0" y="2274"/>
            <a:ext cx="12192000" cy="6853452"/>
          </a:xfrm>
          <a:prstGeom prst="rect">
            <a:avLst/>
          </a:prstGeom>
        </p:spPr>
      </p:pic>
      <p:sp>
        <p:nvSpPr>
          <p:cNvPr id="3" name="Text Placeholder 2">
            <a:extLst>
              <a:ext uri="{FF2B5EF4-FFF2-40B4-BE49-F238E27FC236}">
                <a16:creationId xmlns:a16="http://schemas.microsoft.com/office/drawing/2014/main" id="{59C8F1AD-DC10-5F42-B2B6-D5D99E6642E0}"/>
              </a:ext>
            </a:extLst>
          </p:cNvPr>
          <p:cNvSpPr>
            <a:spLocks noGrp="1"/>
          </p:cNvSpPr>
          <p:nvPr>
            <p:ph type="body" sz="quarter" idx="11"/>
          </p:nvPr>
        </p:nvSpPr>
        <p:spPr>
          <a:xfrm>
            <a:off x="506896" y="2736056"/>
            <a:ext cx="5097463" cy="1385887"/>
          </a:xfrm>
          <a:prstGeom prst="rect">
            <a:avLst/>
          </a:prstGeom>
        </p:spPr>
        <p:txBody>
          <a:bodyPr anchor="ctr">
            <a:normAutofit/>
          </a:bodyPr>
          <a:lstStyle>
            <a:lvl1pPr marL="0" indent="0" algn="ctr">
              <a:buFontTx/>
              <a:buNone/>
              <a:defRPr sz="3600" b="1" i="0">
                <a:solidFill>
                  <a:srgbClr val="16468C"/>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1758391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and content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D2E613-A195-184E-B62F-30869BB9E541}"/>
              </a:ext>
            </a:extLst>
          </p:cNvPr>
          <p:cNvPicPr>
            <a:picLocks noChangeAspect="1"/>
          </p:cNvPicPr>
          <p:nvPr userDrawn="1"/>
        </p:nvPicPr>
        <p:blipFill>
          <a:blip r:embed="rId2"/>
          <a:stretch>
            <a:fillRect/>
          </a:stretch>
        </p:blipFill>
        <p:spPr>
          <a:xfrm>
            <a:off x="0" y="4548"/>
            <a:ext cx="12192000" cy="6853452"/>
          </a:xfrm>
          <a:prstGeom prst="rect">
            <a:avLst/>
          </a:prstGeom>
        </p:spPr>
      </p:pic>
      <p:sp>
        <p:nvSpPr>
          <p:cNvPr id="13" name="Text Placeholder 12">
            <a:extLst>
              <a:ext uri="{FF2B5EF4-FFF2-40B4-BE49-F238E27FC236}">
                <a16:creationId xmlns:a16="http://schemas.microsoft.com/office/drawing/2014/main" id="{AB956786-75DC-F841-9177-4C22325AFB7C}"/>
              </a:ext>
            </a:extLst>
          </p:cNvPr>
          <p:cNvSpPr>
            <a:spLocks noGrp="1"/>
          </p:cNvSpPr>
          <p:nvPr>
            <p:ph type="body" sz="quarter" idx="13"/>
          </p:nvPr>
        </p:nvSpPr>
        <p:spPr>
          <a:xfrm>
            <a:off x="2700338" y="1710047"/>
            <a:ext cx="8821058" cy="4782828"/>
          </a:xfrm>
          <a:prstGeom prst="rect">
            <a:avLst/>
          </a:prstGeom>
        </p:spPr>
        <p:txBody>
          <a:bodyPr/>
          <a:lstStyle>
            <a:lvl1pPr>
              <a:defRPr sz="3200">
                <a:solidFill>
                  <a:srgbClr val="16468C"/>
                </a:solidFill>
              </a:defRPr>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4">
            <a:extLst>
              <a:ext uri="{FF2B5EF4-FFF2-40B4-BE49-F238E27FC236}">
                <a16:creationId xmlns:a16="http://schemas.microsoft.com/office/drawing/2014/main" id="{80AC8DF6-EFA1-8D48-AA99-93E82C9AFAD2}"/>
              </a:ext>
            </a:extLst>
          </p:cNvPr>
          <p:cNvSpPr>
            <a:spLocks noGrp="1"/>
          </p:cNvSpPr>
          <p:nvPr>
            <p:ph type="body" sz="quarter" idx="14"/>
          </p:nvPr>
        </p:nvSpPr>
        <p:spPr>
          <a:xfrm>
            <a:off x="266700" y="2278063"/>
            <a:ext cx="2079625" cy="4214811"/>
          </a:xfrm>
          <a:prstGeom prst="rect">
            <a:avLst/>
          </a:prstGeom>
        </p:spPr>
        <p:txBody>
          <a:bodyPr/>
          <a:lstStyle>
            <a:lvl1pPr marL="0" indent="0">
              <a:buFontTx/>
              <a:buNone/>
              <a:defRPr>
                <a:solidFill>
                  <a:srgbClr val="00B0F0"/>
                </a:solidFill>
              </a:defRPr>
            </a:lvl1pPr>
            <a:lvl2pPr marL="457200" indent="0">
              <a:buFontTx/>
              <a:buNone/>
              <a:defRPr>
                <a:solidFill>
                  <a:srgbClr val="00B0F0"/>
                </a:solidFill>
              </a:defRPr>
            </a:lvl2pPr>
            <a:lvl3pPr marL="914400" indent="0">
              <a:buFontTx/>
              <a:buNone/>
              <a:defRPr>
                <a:solidFill>
                  <a:srgbClr val="00B0F0"/>
                </a:solidFill>
              </a:defRPr>
            </a:lvl3pPr>
            <a:lvl4pPr marL="1371600" indent="0">
              <a:buFontTx/>
              <a:buNone/>
              <a:defRPr>
                <a:solidFill>
                  <a:srgbClr val="00B0F0"/>
                </a:solidFill>
              </a:defRPr>
            </a:lvl4pPr>
            <a:lvl5pPr marL="1828800" indent="0">
              <a:buFontTx/>
              <a:buNone/>
              <a:defRPr>
                <a:solidFill>
                  <a:srgbClr val="00B0F0"/>
                </a:solidFill>
              </a:defRPr>
            </a:lvl5pPr>
          </a:lstStyle>
          <a:p>
            <a:pPr lvl="0"/>
            <a:r>
              <a:rPr lang="en-US"/>
              <a:t>Click to edit Master text styles</a:t>
            </a:r>
          </a:p>
        </p:txBody>
      </p:sp>
      <p:sp>
        <p:nvSpPr>
          <p:cNvPr id="8" name="Text Placeholder 2">
            <a:extLst>
              <a:ext uri="{FF2B5EF4-FFF2-40B4-BE49-F238E27FC236}">
                <a16:creationId xmlns:a16="http://schemas.microsoft.com/office/drawing/2014/main" id="{D0302509-1A78-C444-A3E1-A0E0103B3C1E}"/>
              </a:ext>
            </a:extLst>
          </p:cNvPr>
          <p:cNvSpPr>
            <a:spLocks noGrp="1"/>
          </p:cNvSpPr>
          <p:nvPr>
            <p:ph type="body" sz="quarter" idx="11"/>
          </p:nvPr>
        </p:nvSpPr>
        <p:spPr>
          <a:xfrm>
            <a:off x="2700338" y="576265"/>
            <a:ext cx="8821058" cy="920026"/>
          </a:xfrm>
          <a:prstGeom prst="rect">
            <a:avLst/>
          </a:prstGeom>
        </p:spPr>
        <p:txBody>
          <a:bodyPr>
            <a:normAutofit/>
          </a:bodyPr>
          <a:lstStyle>
            <a:lvl1pPr marL="0" indent="0" algn="ctr">
              <a:buFontTx/>
              <a:buNone/>
              <a:defRPr sz="4400" b="1" i="0">
                <a:solidFill>
                  <a:srgbClr val="16468C"/>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771642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nten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336D6B-F81A-A949-BAF1-968C0AC2575A}"/>
              </a:ext>
            </a:extLst>
          </p:cNvPr>
          <p:cNvPicPr>
            <a:picLocks noChangeAspect="1"/>
          </p:cNvPicPr>
          <p:nvPr userDrawn="1"/>
        </p:nvPicPr>
        <p:blipFill>
          <a:blip r:embed="rId2"/>
          <a:stretch>
            <a:fillRect/>
          </a:stretch>
        </p:blipFill>
        <p:spPr>
          <a:xfrm>
            <a:off x="0" y="2274"/>
            <a:ext cx="12192000" cy="6853452"/>
          </a:xfrm>
          <a:prstGeom prst="rect">
            <a:avLst/>
          </a:prstGeom>
        </p:spPr>
      </p:pic>
      <p:sp>
        <p:nvSpPr>
          <p:cNvPr id="4" name="Content Placeholder 3">
            <a:extLst>
              <a:ext uri="{FF2B5EF4-FFF2-40B4-BE49-F238E27FC236}">
                <a16:creationId xmlns:a16="http://schemas.microsoft.com/office/drawing/2014/main" id="{15A1B6DC-F604-6E4F-9577-B1A03CE939CE}"/>
              </a:ext>
            </a:extLst>
          </p:cNvPr>
          <p:cNvSpPr>
            <a:spLocks noGrp="1"/>
          </p:cNvSpPr>
          <p:nvPr>
            <p:ph sz="half" idx="2"/>
          </p:nvPr>
        </p:nvSpPr>
        <p:spPr>
          <a:xfrm>
            <a:off x="2532742" y="1645388"/>
            <a:ext cx="8821058" cy="4847487"/>
          </a:xfrm>
          <a:prstGeom prst="rect">
            <a:avLst/>
          </a:prstGeom>
        </p:spPr>
        <p:txBody>
          <a:bodyPr/>
          <a:lstStyle>
            <a:lvl1pPr>
              <a:defRPr sz="3200">
                <a:solidFill>
                  <a:srgbClr val="16468C"/>
                </a:solidFill>
              </a:defRPr>
            </a:lvl1pPr>
            <a:lvl2pPr>
              <a:defRPr sz="2800">
                <a:solidFill>
                  <a:srgbClr val="16468C"/>
                </a:solidFill>
              </a:defRPr>
            </a:lvl2pPr>
            <a:lvl3pPr>
              <a:defRPr sz="2400">
                <a:solidFill>
                  <a:srgbClr val="16468C"/>
                </a:solidFill>
              </a:defRPr>
            </a:lvl3pPr>
            <a:lvl4pPr>
              <a:defRPr sz="2000">
                <a:solidFill>
                  <a:srgbClr val="16468C"/>
                </a:solidFill>
              </a:defRPr>
            </a:lvl4pPr>
            <a:lvl5pPr>
              <a:defRPr sz="2000">
                <a:solidFill>
                  <a:srgbClr val="16468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a:extLst>
              <a:ext uri="{FF2B5EF4-FFF2-40B4-BE49-F238E27FC236}">
                <a16:creationId xmlns:a16="http://schemas.microsoft.com/office/drawing/2014/main" id="{00B78C4E-87DF-E94F-833E-89B584DDD0B5}"/>
              </a:ext>
            </a:extLst>
          </p:cNvPr>
          <p:cNvSpPr>
            <a:spLocks noGrp="1"/>
          </p:cNvSpPr>
          <p:nvPr>
            <p:ph type="body" sz="quarter" idx="11"/>
          </p:nvPr>
        </p:nvSpPr>
        <p:spPr>
          <a:xfrm>
            <a:off x="2532742" y="365126"/>
            <a:ext cx="8821058" cy="917410"/>
          </a:xfrm>
          <a:prstGeom prst="rect">
            <a:avLst/>
          </a:prstGeom>
        </p:spPr>
        <p:txBody>
          <a:bodyPr>
            <a:normAutofit/>
          </a:bodyPr>
          <a:lstStyle>
            <a:lvl1pPr marL="0" indent="0" algn="ctr">
              <a:buFontTx/>
              <a:buNone/>
              <a:defRPr sz="4000" b="1">
                <a:solidFill>
                  <a:srgbClr val="16468C"/>
                </a:solidFill>
              </a:defRPr>
            </a:lvl1pPr>
          </a:lstStyle>
          <a:p>
            <a:pPr lvl="0"/>
            <a:r>
              <a:rPr lang="en-US"/>
              <a:t>Click to edit Master text styles</a:t>
            </a:r>
          </a:p>
        </p:txBody>
      </p:sp>
    </p:spTree>
    <p:extLst>
      <p:ext uri="{BB962C8B-B14F-4D97-AF65-F5344CB8AC3E}">
        <p14:creationId xmlns:p14="http://schemas.microsoft.com/office/powerpoint/2010/main" val="2275901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ntent 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1929CA-E43E-FC46-BA3D-672CA483D42D}"/>
              </a:ext>
            </a:extLst>
          </p:cNvPr>
          <p:cNvPicPr>
            <a:picLocks noChangeAspect="1"/>
          </p:cNvPicPr>
          <p:nvPr userDrawn="1"/>
        </p:nvPicPr>
        <p:blipFill>
          <a:blip r:embed="rId2"/>
          <a:stretch>
            <a:fillRect/>
          </a:stretch>
        </p:blipFill>
        <p:spPr>
          <a:xfrm>
            <a:off x="0" y="5795"/>
            <a:ext cx="12192000" cy="6853452"/>
          </a:xfrm>
          <a:prstGeom prst="rect">
            <a:avLst/>
          </a:prstGeom>
        </p:spPr>
      </p:pic>
      <p:sp>
        <p:nvSpPr>
          <p:cNvPr id="9" name="Content Placeholder 3">
            <a:extLst>
              <a:ext uri="{FF2B5EF4-FFF2-40B4-BE49-F238E27FC236}">
                <a16:creationId xmlns:a16="http://schemas.microsoft.com/office/drawing/2014/main" id="{AAA9F8A7-E43C-9940-92F6-D901708AB102}"/>
              </a:ext>
            </a:extLst>
          </p:cNvPr>
          <p:cNvSpPr>
            <a:spLocks noGrp="1"/>
          </p:cNvSpPr>
          <p:nvPr>
            <p:ph sz="half" idx="2"/>
          </p:nvPr>
        </p:nvSpPr>
        <p:spPr>
          <a:xfrm>
            <a:off x="919602" y="1599064"/>
            <a:ext cx="8821058" cy="4912861"/>
          </a:xfrm>
          <a:prstGeom prst="rect">
            <a:avLst/>
          </a:prstGeom>
        </p:spPr>
        <p:txBody>
          <a:bodyPr/>
          <a:lstStyle>
            <a:lvl1pPr>
              <a:defRPr sz="3200">
                <a:solidFill>
                  <a:srgbClr val="16468C"/>
                </a:solidFill>
              </a:defRPr>
            </a:lvl1pPr>
            <a:lvl2pPr>
              <a:defRPr sz="2800">
                <a:solidFill>
                  <a:srgbClr val="16468C"/>
                </a:solidFill>
              </a:defRPr>
            </a:lvl2pPr>
            <a:lvl3pPr>
              <a:defRPr sz="2400">
                <a:solidFill>
                  <a:srgbClr val="16468C"/>
                </a:solidFill>
              </a:defRPr>
            </a:lvl3pPr>
            <a:lvl4pPr>
              <a:defRPr sz="2000">
                <a:solidFill>
                  <a:srgbClr val="16468C"/>
                </a:solidFill>
              </a:defRPr>
            </a:lvl4pPr>
            <a:lvl5pPr>
              <a:defRPr sz="2000">
                <a:solidFill>
                  <a:srgbClr val="16468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a:extLst>
              <a:ext uri="{FF2B5EF4-FFF2-40B4-BE49-F238E27FC236}">
                <a16:creationId xmlns:a16="http://schemas.microsoft.com/office/drawing/2014/main" id="{0A742693-2BDC-D342-96CD-85E2AB7FCF52}"/>
              </a:ext>
            </a:extLst>
          </p:cNvPr>
          <p:cNvSpPr>
            <a:spLocks noGrp="1"/>
          </p:cNvSpPr>
          <p:nvPr>
            <p:ph type="body" sz="quarter" idx="11"/>
          </p:nvPr>
        </p:nvSpPr>
        <p:spPr>
          <a:xfrm>
            <a:off x="919602" y="346075"/>
            <a:ext cx="8821058" cy="912709"/>
          </a:xfrm>
          <a:prstGeom prst="rect">
            <a:avLst/>
          </a:prstGeom>
        </p:spPr>
        <p:txBody>
          <a:bodyPr>
            <a:normAutofit/>
          </a:bodyPr>
          <a:lstStyle>
            <a:lvl1pPr marL="0" indent="0" algn="ctr">
              <a:buFontTx/>
              <a:buNone/>
              <a:defRPr sz="4000" b="1">
                <a:solidFill>
                  <a:srgbClr val="16468C"/>
                </a:solidFill>
              </a:defRPr>
            </a:lvl1pPr>
          </a:lstStyle>
          <a:p>
            <a:pPr lvl="0"/>
            <a:r>
              <a:rPr lang="en-US"/>
              <a:t>Click to edit Master text styles</a:t>
            </a:r>
          </a:p>
        </p:txBody>
      </p:sp>
    </p:spTree>
    <p:extLst>
      <p:ext uri="{BB962C8B-B14F-4D97-AF65-F5344CB8AC3E}">
        <p14:creationId xmlns:p14="http://schemas.microsoft.com/office/powerpoint/2010/main" val="664241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and content w outline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E7B6E49-F3FD-C847-B3CD-E89CD59FE2DA}"/>
              </a:ext>
            </a:extLst>
          </p:cNvPr>
          <p:cNvPicPr>
            <a:picLocks noChangeAspect="1"/>
          </p:cNvPicPr>
          <p:nvPr userDrawn="1"/>
        </p:nvPicPr>
        <p:blipFill>
          <a:blip r:embed="rId2"/>
          <a:stretch>
            <a:fillRect/>
          </a:stretch>
        </p:blipFill>
        <p:spPr>
          <a:xfrm>
            <a:off x="0" y="2274"/>
            <a:ext cx="12192000" cy="6853452"/>
          </a:xfrm>
          <a:prstGeom prst="rect">
            <a:avLst/>
          </a:prstGeom>
        </p:spPr>
      </p:pic>
      <p:sp>
        <p:nvSpPr>
          <p:cNvPr id="13" name="Content Placeholder 2">
            <a:extLst>
              <a:ext uri="{FF2B5EF4-FFF2-40B4-BE49-F238E27FC236}">
                <a16:creationId xmlns:a16="http://schemas.microsoft.com/office/drawing/2014/main" id="{366080E4-007B-4E40-A10E-70B4827E5CEA}"/>
              </a:ext>
            </a:extLst>
          </p:cNvPr>
          <p:cNvSpPr>
            <a:spLocks noGrp="1"/>
          </p:cNvSpPr>
          <p:nvPr>
            <p:ph idx="1"/>
          </p:nvPr>
        </p:nvSpPr>
        <p:spPr>
          <a:xfrm>
            <a:off x="2532742" y="1645388"/>
            <a:ext cx="8821058" cy="4531575"/>
          </a:xfrm>
          <a:prstGeom prst="rect">
            <a:avLst/>
          </a:prstGeom>
        </p:spPr>
        <p:txBody>
          <a:bodyPr/>
          <a:lstStyle>
            <a:lvl1pPr>
              <a:defRPr sz="3200">
                <a:solidFill>
                  <a:srgbClr val="16468C"/>
                </a:solidFill>
              </a:defRPr>
            </a:lvl1pPr>
            <a:lvl2pPr>
              <a:defRPr sz="2800">
                <a:solidFill>
                  <a:srgbClr val="16468C"/>
                </a:solidFill>
              </a:defRPr>
            </a:lvl2pPr>
            <a:lvl3pPr>
              <a:defRPr sz="2400">
                <a:solidFill>
                  <a:srgbClr val="16468C"/>
                </a:solidFill>
              </a:defRPr>
            </a:lvl3pPr>
            <a:lvl4pPr>
              <a:defRPr sz="2000">
                <a:solidFill>
                  <a:srgbClr val="16468C"/>
                </a:solidFill>
              </a:defRPr>
            </a:lvl4pPr>
            <a:lvl5pPr>
              <a:defRPr sz="2000">
                <a:solidFill>
                  <a:srgbClr val="16468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4">
            <a:extLst>
              <a:ext uri="{FF2B5EF4-FFF2-40B4-BE49-F238E27FC236}">
                <a16:creationId xmlns:a16="http://schemas.microsoft.com/office/drawing/2014/main" id="{5CAA0388-8720-E549-8D94-5C03A7943026}"/>
              </a:ext>
            </a:extLst>
          </p:cNvPr>
          <p:cNvSpPr>
            <a:spLocks noGrp="1"/>
          </p:cNvSpPr>
          <p:nvPr>
            <p:ph type="body" sz="quarter" idx="14"/>
          </p:nvPr>
        </p:nvSpPr>
        <p:spPr>
          <a:xfrm>
            <a:off x="226559" y="365125"/>
            <a:ext cx="2079625" cy="5811838"/>
          </a:xfrm>
          <a:prstGeom prst="rect">
            <a:avLst/>
          </a:prstGeom>
        </p:spPr>
        <p:txBody>
          <a:bodyPr/>
          <a:lstStyle>
            <a:lvl1pPr marL="0" indent="0">
              <a:buFontTx/>
              <a:buNone/>
              <a:defRPr>
                <a:solidFill>
                  <a:srgbClr val="00B0F0"/>
                </a:solidFill>
              </a:defRPr>
            </a:lvl1pPr>
            <a:lvl2pPr marL="457200" indent="0">
              <a:buFontTx/>
              <a:buNone/>
              <a:defRPr>
                <a:solidFill>
                  <a:srgbClr val="00B0F0"/>
                </a:solidFill>
              </a:defRPr>
            </a:lvl2pPr>
            <a:lvl3pPr marL="914400" indent="0">
              <a:buFontTx/>
              <a:buNone/>
              <a:defRPr>
                <a:solidFill>
                  <a:srgbClr val="00B0F0"/>
                </a:solidFill>
              </a:defRPr>
            </a:lvl3pPr>
            <a:lvl4pPr marL="1371600" indent="0">
              <a:buFontTx/>
              <a:buNone/>
              <a:defRPr>
                <a:solidFill>
                  <a:srgbClr val="00B0F0"/>
                </a:solidFill>
              </a:defRPr>
            </a:lvl4pPr>
            <a:lvl5pPr marL="1828800" indent="0">
              <a:buFontTx/>
              <a:buNone/>
              <a:defRPr>
                <a:solidFill>
                  <a:srgbClr val="00B0F0"/>
                </a:solidFill>
              </a:defRPr>
            </a:lvl5pPr>
          </a:lstStyle>
          <a:p>
            <a:pPr lvl="0"/>
            <a:r>
              <a:rPr lang="en-US"/>
              <a:t>Click to edit Master text styles</a:t>
            </a:r>
          </a:p>
        </p:txBody>
      </p:sp>
      <p:sp>
        <p:nvSpPr>
          <p:cNvPr id="7" name="Text Placeholder 2">
            <a:extLst>
              <a:ext uri="{FF2B5EF4-FFF2-40B4-BE49-F238E27FC236}">
                <a16:creationId xmlns:a16="http://schemas.microsoft.com/office/drawing/2014/main" id="{F901FE45-1340-214E-A77E-B51E199DE194}"/>
              </a:ext>
            </a:extLst>
          </p:cNvPr>
          <p:cNvSpPr>
            <a:spLocks noGrp="1"/>
          </p:cNvSpPr>
          <p:nvPr>
            <p:ph type="body" sz="quarter" idx="11"/>
          </p:nvPr>
        </p:nvSpPr>
        <p:spPr>
          <a:xfrm>
            <a:off x="2532742" y="365126"/>
            <a:ext cx="8821058" cy="917410"/>
          </a:xfrm>
          <a:prstGeom prst="rect">
            <a:avLst/>
          </a:prstGeom>
        </p:spPr>
        <p:txBody>
          <a:bodyPr>
            <a:normAutofit/>
          </a:bodyPr>
          <a:lstStyle>
            <a:lvl1pPr marL="0" indent="0" algn="ctr">
              <a:buFontTx/>
              <a:buNone/>
              <a:defRPr sz="4000" b="1">
                <a:solidFill>
                  <a:srgbClr val="16468C"/>
                </a:solidFill>
              </a:defRPr>
            </a:lvl1pPr>
          </a:lstStyle>
          <a:p>
            <a:pPr lvl="0"/>
            <a:r>
              <a:rPr lang="en-US"/>
              <a:t>Click to edit Master text styles</a:t>
            </a:r>
          </a:p>
        </p:txBody>
      </p:sp>
    </p:spTree>
    <p:extLst>
      <p:ext uri="{BB962C8B-B14F-4D97-AF65-F5344CB8AC3E}">
        <p14:creationId xmlns:p14="http://schemas.microsoft.com/office/powerpoint/2010/main" val="1872589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9818784"/>
      </p:ext>
    </p:extLst>
  </p:cSld>
  <p:clrMap bg1="lt1" tx1="dk1" bg2="lt2" tx2="dk2" accent1="accent1" accent2="accent2" accent3="accent3" accent4="accent4" accent5="accent5" accent6="accent6" hlink="hlink" folHlink="folHlink"/>
  <p:sldLayoutIdLst>
    <p:sldLayoutId id="2147483681" r:id="rId1"/>
    <p:sldLayoutId id="2147483686" r:id="rId2"/>
    <p:sldLayoutId id="2147483682" r:id="rId3"/>
    <p:sldLayoutId id="2147483652" r:id="rId4"/>
    <p:sldLayoutId id="2147483683" r:id="rId5"/>
    <p:sldLayoutId id="2147483653" r:id="rId6"/>
  </p:sldLayoutIdLst>
  <p:txStyles>
    <p:titleStyle>
      <a:lvl1pPr algn="l" defTabSz="914400" rtl="0" eaLnBrk="1" latinLnBrk="0" hangingPunct="1">
        <a:lnSpc>
          <a:spcPct val="90000"/>
        </a:lnSpc>
        <a:spcBef>
          <a:spcPct val="0"/>
        </a:spcBef>
        <a:buNone/>
        <a:defRPr sz="4400" kern="1200">
          <a:solidFill>
            <a:srgbClr val="00B0F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0076F-7EA8-3E48-8314-AED77008C6B3}"/>
              </a:ext>
            </a:extLst>
          </p:cNvPr>
          <p:cNvSpPr>
            <a:spLocks noGrp="1"/>
          </p:cNvSpPr>
          <p:nvPr>
            <p:ph type="title"/>
          </p:nvPr>
        </p:nvSpPr>
        <p:spPr>
          <a:xfrm>
            <a:off x="6023114" y="125835"/>
            <a:ext cx="4820478" cy="822121"/>
          </a:xfrm>
        </p:spPr>
        <p:txBody>
          <a:bodyPr/>
          <a:lstStyle/>
          <a:p>
            <a:r>
              <a:rPr lang="en-US" sz="2400" dirty="0"/>
              <a:t>Psychiatric Consultation-Liaison Services </a:t>
            </a:r>
          </a:p>
        </p:txBody>
      </p:sp>
      <p:sp>
        <p:nvSpPr>
          <p:cNvPr id="3" name="Text Placeholder 2">
            <a:extLst>
              <a:ext uri="{FF2B5EF4-FFF2-40B4-BE49-F238E27FC236}">
                <a16:creationId xmlns:a16="http://schemas.microsoft.com/office/drawing/2014/main" id="{B1BF294F-4D3C-1C40-B112-21AE2CCDB1CC}"/>
              </a:ext>
            </a:extLst>
          </p:cNvPr>
          <p:cNvSpPr>
            <a:spLocks noGrp="1"/>
          </p:cNvSpPr>
          <p:nvPr>
            <p:ph type="body" sz="quarter" idx="10"/>
          </p:nvPr>
        </p:nvSpPr>
        <p:spPr>
          <a:xfrm>
            <a:off x="6022975" y="1157681"/>
            <a:ext cx="4821238" cy="1893494"/>
          </a:xfrm>
        </p:spPr>
        <p:txBody>
          <a:bodyPr/>
          <a:lstStyle/>
          <a:p>
            <a:endParaRPr lang="en-US" sz="1800" dirty="0"/>
          </a:p>
          <a:p>
            <a:endParaRPr lang="en-US" sz="1800" dirty="0"/>
          </a:p>
          <a:p>
            <a:r>
              <a:rPr lang="en-US" sz="1800" dirty="0"/>
              <a:t>Heather Lincicome, LCSW, FACHE</a:t>
            </a:r>
          </a:p>
          <a:p>
            <a:r>
              <a:rPr lang="en-US" sz="1800" dirty="0"/>
              <a:t>Chief Liaison Officer of the Apalachee Center and TMH Service Line Administrator </a:t>
            </a:r>
          </a:p>
        </p:txBody>
      </p:sp>
    </p:spTree>
    <p:extLst>
      <p:ext uri="{BB962C8B-B14F-4D97-AF65-F5344CB8AC3E}">
        <p14:creationId xmlns:p14="http://schemas.microsoft.com/office/powerpoint/2010/main" val="947980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36ECCDD-76C4-154B-860B-B5E498524A62}"/>
              </a:ext>
            </a:extLst>
          </p:cNvPr>
          <p:cNvSpPr>
            <a:spLocks noGrp="1"/>
          </p:cNvSpPr>
          <p:nvPr>
            <p:ph type="body" sz="quarter" idx="11"/>
          </p:nvPr>
        </p:nvSpPr>
        <p:spPr>
          <a:xfrm>
            <a:off x="2532742" y="365126"/>
            <a:ext cx="8821058" cy="917410"/>
          </a:xfrm>
        </p:spPr>
        <p:txBody>
          <a:bodyPr>
            <a:normAutofit/>
          </a:bodyPr>
          <a:lstStyle/>
          <a:p>
            <a:r>
              <a:rPr lang="en-US" dirty="0"/>
              <a:t>Tallahassee Memorial Healthcare </a:t>
            </a:r>
          </a:p>
        </p:txBody>
      </p:sp>
      <p:graphicFrame>
        <p:nvGraphicFramePr>
          <p:cNvPr id="8" name="Text Placeholder 4">
            <a:extLst>
              <a:ext uri="{FF2B5EF4-FFF2-40B4-BE49-F238E27FC236}">
                <a16:creationId xmlns:a16="http://schemas.microsoft.com/office/drawing/2014/main" id="{A2278A77-E1DC-352A-D0CC-9D95317CD2A2}"/>
              </a:ext>
            </a:extLst>
          </p:cNvPr>
          <p:cNvGraphicFramePr>
            <a:graphicFrameLocks noGrp="1"/>
          </p:cNvGraphicFramePr>
          <p:nvPr>
            <p:ph sz="half" idx="2"/>
            <p:extLst>
              <p:ext uri="{D42A27DB-BD31-4B8C-83A1-F6EECF244321}">
                <p14:modId xmlns:p14="http://schemas.microsoft.com/office/powerpoint/2010/main" val="337200001"/>
              </p:ext>
            </p:extLst>
          </p:nvPr>
        </p:nvGraphicFramePr>
        <p:xfrm>
          <a:off x="1040234" y="1107348"/>
          <a:ext cx="10956694" cy="5531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6539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B0A858-8381-3752-DF6E-9DCBE8B3222E}"/>
              </a:ext>
            </a:extLst>
          </p:cNvPr>
          <p:cNvSpPr>
            <a:spLocks noGrp="1"/>
          </p:cNvSpPr>
          <p:nvPr>
            <p:ph type="body" sz="quarter" idx="11"/>
          </p:nvPr>
        </p:nvSpPr>
        <p:spPr>
          <a:xfrm>
            <a:off x="2155971" y="100668"/>
            <a:ext cx="9789952" cy="864066"/>
          </a:xfrm>
        </p:spPr>
        <p:txBody>
          <a:bodyPr>
            <a:normAutofit/>
          </a:bodyPr>
          <a:lstStyle/>
          <a:p>
            <a:r>
              <a:rPr lang="en-US" sz="2800" dirty="0"/>
              <a:t>Challenges with Behavioral Health Integration and Acute Care Hospitals</a:t>
            </a:r>
          </a:p>
        </p:txBody>
      </p:sp>
      <p:graphicFrame>
        <p:nvGraphicFramePr>
          <p:cNvPr id="7" name="Content Placeholder 1">
            <a:extLst>
              <a:ext uri="{FF2B5EF4-FFF2-40B4-BE49-F238E27FC236}">
                <a16:creationId xmlns:a16="http://schemas.microsoft.com/office/drawing/2014/main" id="{53A189B8-52D7-C1C9-6627-330277275AFA}"/>
              </a:ext>
            </a:extLst>
          </p:cNvPr>
          <p:cNvGraphicFramePr/>
          <p:nvPr>
            <p:extLst>
              <p:ext uri="{D42A27DB-BD31-4B8C-83A1-F6EECF244321}">
                <p14:modId xmlns:p14="http://schemas.microsoft.com/office/powerpoint/2010/main" val="436309780"/>
              </p:ext>
            </p:extLst>
          </p:nvPr>
        </p:nvGraphicFramePr>
        <p:xfrm>
          <a:off x="1015067" y="1645388"/>
          <a:ext cx="10930855" cy="4847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8918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C6FA414-EDE2-F349-A18D-DC1D1ABBA1C0}"/>
              </a:ext>
            </a:extLst>
          </p:cNvPr>
          <p:cNvSpPr>
            <a:spLocks noGrp="1"/>
          </p:cNvSpPr>
          <p:nvPr>
            <p:ph sz="half" idx="4294967295"/>
          </p:nvPr>
        </p:nvSpPr>
        <p:spPr>
          <a:xfrm>
            <a:off x="883403" y="917410"/>
            <a:ext cx="10903058" cy="5575465"/>
          </a:xfrm>
        </p:spPr>
        <p:txBody>
          <a:bodyPr/>
          <a:lstStyle/>
          <a:p>
            <a:pPr marL="0" indent="0">
              <a:buNone/>
            </a:pPr>
            <a:endParaRPr lang="en-US" sz="1800" dirty="0"/>
          </a:p>
          <a:p>
            <a:pPr marL="0" indent="0">
              <a:buNone/>
            </a:pPr>
            <a:endParaRPr lang="en-US" sz="1800" dirty="0"/>
          </a:p>
          <a:p>
            <a:pPr marL="0" indent="0">
              <a:buNone/>
            </a:pPr>
            <a:endParaRPr lang="en-US" sz="1800" dirty="0"/>
          </a:p>
          <a:p>
            <a:pPr marL="457200" lvl="1" indent="0">
              <a:buNone/>
            </a:pPr>
            <a:endParaRPr lang="en-US" sz="1800" dirty="0"/>
          </a:p>
        </p:txBody>
      </p:sp>
      <p:sp>
        <p:nvSpPr>
          <p:cNvPr id="6" name="Text Placeholder 5">
            <a:extLst>
              <a:ext uri="{FF2B5EF4-FFF2-40B4-BE49-F238E27FC236}">
                <a16:creationId xmlns:a16="http://schemas.microsoft.com/office/drawing/2014/main" id="{24F1C56B-B96D-8243-8013-976CF9B337CB}"/>
              </a:ext>
            </a:extLst>
          </p:cNvPr>
          <p:cNvSpPr>
            <a:spLocks noGrp="1"/>
          </p:cNvSpPr>
          <p:nvPr>
            <p:ph type="body" sz="quarter" idx="11"/>
          </p:nvPr>
        </p:nvSpPr>
        <p:spPr>
          <a:xfrm>
            <a:off x="2532742" y="365126"/>
            <a:ext cx="8821058" cy="917410"/>
          </a:xfrm>
        </p:spPr>
        <p:txBody>
          <a:bodyPr>
            <a:normAutofit fontScale="85000" lnSpcReduction="20000"/>
          </a:bodyPr>
          <a:lstStyle/>
          <a:p>
            <a:r>
              <a:rPr lang="en-US" dirty="0"/>
              <a:t>Transition and pathway to behavioral health integration </a:t>
            </a:r>
          </a:p>
        </p:txBody>
      </p:sp>
      <p:graphicFrame>
        <p:nvGraphicFramePr>
          <p:cNvPr id="10" name="Content Placeholder 4">
            <a:extLst>
              <a:ext uri="{FF2B5EF4-FFF2-40B4-BE49-F238E27FC236}">
                <a16:creationId xmlns:a16="http://schemas.microsoft.com/office/drawing/2014/main" id="{07DE038E-6CE1-BA04-84CD-8DA35768BE2F}"/>
              </a:ext>
            </a:extLst>
          </p:cNvPr>
          <p:cNvGraphicFramePr>
            <a:graphicFrameLocks noGrp="1"/>
          </p:cNvGraphicFramePr>
          <p:nvPr>
            <p:ph sz="half" idx="2"/>
            <p:extLst>
              <p:ext uri="{D42A27DB-BD31-4B8C-83A1-F6EECF244321}">
                <p14:modId xmlns:p14="http://schemas.microsoft.com/office/powerpoint/2010/main" val="249557442"/>
              </p:ext>
            </p:extLst>
          </p:nvPr>
        </p:nvGraphicFramePr>
        <p:xfrm>
          <a:off x="957509" y="1282536"/>
          <a:ext cx="10903058" cy="5210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4377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F689CD-8F98-2139-8942-DED7AC13D9FF}"/>
              </a:ext>
            </a:extLst>
          </p:cNvPr>
          <p:cNvSpPr>
            <a:spLocks noGrp="1"/>
          </p:cNvSpPr>
          <p:nvPr>
            <p:ph idx="1"/>
          </p:nvPr>
        </p:nvSpPr>
        <p:spPr>
          <a:xfrm>
            <a:off x="6023295" y="855677"/>
            <a:ext cx="5330505" cy="5047974"/>
          </a:xfrm>
        </p:spPr>
        <p:txBody>
          <a:bodyPr/>
          <a:lstStyle/>
          <a:p>
            <a:pPr marL="457200" lvl="1" indent="0">
              <a:buNone/>
            </a:pPr>
            <a:r>
              <a:rPr lang="en-US" sz="1800" dirty="0"/>
              <a:t>Goals: </a:t>
            </a:r>
          </a:p>
          <a:p>
            <a:pPr lvl="1">
              <a:buFont typeface="Wingdings" panose="05000000000000000000" pitchFamily="2" charset="2"/>
              <a:buChar char="q"/>
            </a:pPr>
            <a:r>
              <a:rPr lang="en-US" sz="1800" dirty="0"/>
              <a:t>Reduce the stigma associated with  the care of mental health conditions and increase patient confidence in seeking appropriate care (reduced treatment delays) </a:t>
            </a:r>
          </a:p>
          <a:p>
            <a:pPr lvl="1">
              <a:buFont typeface="Wingdings" panose="05000000000000000000" pitchFamily="2" charset="2"/>
              <a:buChar char="q"/>
            </a:pPr>
            <a:r>
              <a:rPr lang="en-US" sz="1800" dirty="0"/>
              <a:t>Reduce onboarding of psychiatric patients in the Emergency Department through rapid assessments and facilitating timely dispositions to more appropriate level of care</a:t>
            </a:r>
          </a:p>
          <a:p>
            <a:pPr lvl="1">
              <a:buFont typeface="Wingdings" panose="05000000000000000000" pitchFamily="2" charset="2"/>
              <a:buChar char="q"/>
            </a:pPr>
            <a:r>
              <a:rPr lang="en-US" sz="1800" dirty="0"/>
              <a:t>Reduce episodes of violence or elopements associated with lengthy onboarding times and delays in necessary treatment for psychiatric patients </a:t>
            </a:r>
          </a:p>
          <a:p>
            <a:pPr lvl="1">
              <a:buFont typeface="Wingdings" panose="05000000000000000000" pitchFamily="2" charset="2"/>
              <a:buChar char="q"/>
            </a:pPr>
            <a:r>
              <a:rPr lang="en-US" sz="1800" dirty="0"/>
              <a:t>Provide psychiatric intervention and treatment for all patient entries and levels of care  </a:t>
            </a:r>
          </a:p>
          <a:p>
            <a:pPr marL="0" indent="0">
              <a:buNone/>
            </a:pPr>
            <a:endParaRPr lang="en-US" sz="1800" dirty="0"/>
          </a:p>
        </p:txBody>
      </p:sp>
      <p:sp>
        <p:nvSpPr>
          <p:cNvPr id="4" name="Text Placeholder 3">
            <a:extLst>
              <a:ext uri="{FF2B5EF4-FFF2-40B4-BE49-F238E27FC236}">
                <a16:creationId xmlns:a16="http://schemas.microsoft.com/office/drawing/2014/main" id="{F64A00B2-2516-2091-BD7D-441FD589FDBC}"/>
              </a:ext>
            </a:extLst>
          </p:cNvPr>
          <p:cNvSpPr>
            <a:spLocks noGrp="1"/>
          </p:cNvSpPr>
          <p:nvPr>
            <p:ph type="body" sz="quarter" idx="14"/>
          </p:nvPr>
        </p:nvSpPr>
        <p:spPr>
          <a:xfrm>
            <a:off x="226559" y="695625"/>
            <a:ext cx="5055655" cy="5466749"/>
          </a:xfrm>
        </p:spPr>
        <p:txBody>
          <a:bodyPr/>
          <a:lstStyle/>
          <a:p>
            <a:r>
              <a:rPr lang="en-US" sz="1600" dirty="0">
                <a:solidFill>
                  <a:schemeClr val="tx1"/>
                </a:solidFill>
              </a:rPr>
              <a:t>BEST Team launched in January 2019 and created a team responsible for: </a:t>
            </a:r>
          </a:p>
          <a:p>
            <a:pPr marL="285750" indent="-285750">
              <a:buFont typeface="Wingdings" panose="05000000000000000000" pitchFamily="2" charset="2"/>
              <a:buChar char="Ø"/>
            </a:pPr>
            <a:r>
              <a:rPr lang="en-US" sz="1600" dirty="0">
                <a:solidFill>
                  <a:schemeClr val="tx1"/>
                </a:solidFill>
              </a:rPr>
              <a:t>Psychiatric Consultations (24/7) on-site in the Bixler Emergency Department</a:t>
            </a:r>
          </a:p>
          <a:p>
            <a:pPr marL="285750" indent="-285750">
              <a:buFont typeface="Wingdings" panose="05000000000000000000" pitchFamily="2" charset="2"/>
              <a:buChar char="Ø"/>
            </a:pPr>
            <a:r>
              <a:rPr lang="en-US" sz="1600" dirty="0">
                <a:solidFill>
                  <a:schemeClr val="tx1"/>
                </a:solidFill>
              </a:rPr>
              <a:t>Psychiatric Consultations (24/7) on-site on the medical/surgical floors</a:t>
            </a:r>
          </a:p>
          <a:p>
            <a:pPr marL="285750" indent="-285750">
              <a:buFont typeface="Wingdings" panose="05000000000000000000" pitchFamily="2" charset="2"/>
              <a:buChar char="Ø"/>
            </a:pPr>
            <a:r>
              <a:rPr lang="en-US" sz="1600" dirty="0">
                <a:solidFill>
                  <a:schemeClr val="tx1"/>
                </a:solidFill>
              </a:rPr>
              <a:t>Social worker available to provide therapy service on medical/surgical floors</a:t>
            </a:r>
          </a:p>
          <a:p>
            <a:pPr marL="285750" indent="-285750">
              <a:buFont typeface="Wingdings" panose="05000000000000000000" pitchFamily="2" charset="2"/>
              <a:buChar char="Ø"/>
            </a:pPr>
            <a:r>
              <a:rPr lang="en-US" sz="1600" dirty="0">
                <a:solidFill>
                  <a:schemeClr val="tx1"/>
                </a:solidFill>
              </a:rPr>
              <a:t>Psychiatric Telehealth with several critical access hospitals, Northeast Emergency Department, and Central Receiving Facility </a:t>
            </a:r>
          </a:p>
          <a:p>
            <a:pPr marL="285750" indent="-285750">
              <a:buFont typeface="Wingdings" panose="05000000000000000000" pitchFamily="2" charset="2"/>
              <a:buChar char="Ø"/>
            </a:pPr>
            <a:r>
              <a:rPr lang="en-US" sz="1600" dirty="0">
                <a:solidFill>
                  <a:schemeClr val="tx1"/>
                </a:solidFill>
              </a:rPr>
              <a:t>Provide evening call coverage for the Apalachee Center</a:t>
            </a:r>
          </a:p>
          <a:p>
            <a:pPr marL="285750" indent="-285750">
              <a:buFont typeface="Wingdings" panose="05000000000000000000" pitchFamily="2" charset="2"/>
              <a:buChar char="Ø"/>
            </a:pPr>
            <a:r>
              <a:rPr lang="en-US" sz="1600" dirty="0">
                <a:solidFill>
                  <a:schemeClr val="tx1"/>
                </a:solidFill>
              </a:rPr>
              <a:t>Team comprised of: Psychiatry, Family Practice, Psychiatric Certified Advanced Practice Registered Nurse, Physicians Assistant, Registered Nurse Social Worker, Peer Specialists</a:t>
            </a:r>
          </a:p>
          <a:p>
            <a:r>
              <a:rPr lang="en-US" sz="1600" dirty="0">
                <a:solidFill>
                  <a:schemeClr val="tx1"/>
                </a:solidFill>
              </a:rPr>
              <a:t>Additional Services:</a:t>
            </a:r>
          </a:p>
          <a:p>
            <a:pPr marL="285750" indent="-285750">
              <a:buFont typeface="Wingdings" panose="05000000000000000000" pitchFamily="2" charset="2"/>
              <a:buChar char="Ø"/>
            </a:pPr>
            <a:r>
              <a:rPr lang="en-US" sz="1600" dirty="0">
                <a:solidFill>
                  <a:schemeClr val="tx1"/>
                </a:solidFill>
              </a:rPr>
              <a:t>Direct Admissions Department </a:t>
            </a:r>
          </a:p>
          <a:p>
            <a:pPr marL="285750" indent="-285750">
              <a:buFont typeface="Wingdings" panose="05000000000000000000" pitchFamily="2" charset="2"/>
              <a:buChar char="Ø"/>
            </a:pPr>
            <a:r>
              <a:rPr lang="en-US" sz="1600" dirty="0">
                <a:solidFill>
                  <a:schemeClr val="tx1"/>
                </a:solidFill>
              </a:rPr>
              <a:t>Opioid Bridge Program </a:t>
            </a:r>
          </a:p>
        </p:txBody>
      </p:sp>
      <p:sp>
        <p:nvSpPr>
          <p:cNvPr id="3" name="Text Placeholder 2">
            <a:extLst>
              <a:ext uri="{FF2B5EF4-FFF2-40B4-BE49-F238E27FC236}">
                <a16:creationId xmlns:a16="http://schemas.microsoft.com/office/drawing/2014/main" id="{675807D6-172B-529A-FB63-764D61907BFB}"/>
              </a:ext>
            </a:extLst>
          </p:cNvPr>
          <p:cNvSpPr>
            <a:spLocks noGrp="1"/>
          </p:cNvSpPr>
          <p:nvPr>
            <p:ph type="body" sz="quarter" idx="11"/>
          </p:nvPr>
        </p:nvSpPr>
        <p:spPr>
          <a:xfrm>
            <a:off x="0" y="115410"/>
            <a:ext cx="11353800" cy="565627"/>
          </a:xfrm>
        </p:spPr>
        <p:txBody>
          <a:bodyPr>
            <a:normAutofit/>
          </a:bodyPr>
          <a:lstStyle/>
          <a:p>
            <a:r>
              <a:rPr lang="en-US" sz="2400" dirty="0"/>
              <a:t>Creation of the Behavioral Emergency Services Team (B.E.S.T.) </a:t>
            </a:r>
          </a:p>
        </p:txBody>
      </p:sp>
    </p:spTree>
    <p:extLst>
      <p:ext uri="{BB962C8B-B14F-4D97-AF65-F5344CB8AC3E}">
        <p14:creationId xmlns:p14="http://schemas.microsoft.com/office/powerpoint/2010/main" val="3652381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2EC8B0-198F-1D59-F0A8-0808721B6FAB}"/>
              </a:ext>
            </a:extLst>
          </p:cNvPr>
          <p:cNvSpPr>
            <a:spLocks noGrp="1"/>
          </p:cNvSpPr>
          <p:nvPr>
            <p:ph type="body" sz="quarter" idx="11"/>
          </p:nvPr>
        </p:nvSpPr>
        <p:spPr>
          <a:xfrm>
            <a:off x="167781" y="92280"/>
            <a:ext cx="10301680" cy="528506"/>
          </a:xfrm>
        </p:spPr>
        <p:txBody>
          <a:bodyPr>
            <a:normAutofit fontScale="92500" lnSpcReduction="20000"/>
          </a:bodyPr>
          <a:lstStyle/>
          <a:p>
            <a:r>
              <a:rPr lang="en-US" dirty="0"/>
              <a:t>How it works</a:t>
            </a:r>
          </a:p>
        </p:txBody>
      </p:sp>
      <p:graphicFrame>
        <p:nvGraphicFramePr>
          <p:cNvPr id="5" name="Content Placeholder 1">
            <a:extLst>
              <a:ext uri="{FF2B5EF4-FFF2-40B4-BE49-F238E27FC236}">
                <a16:creationId xmlns:a16="http://schemas.microsoft.com/office/drawing/2014/main" id="{09F744A4-26C8-AA17-A659-AB19E1A7F1C7}"/>
              </a:ext>
            </a:extLst>
          </p:cNvPr>
          <p:cNvGraphicFramePr>
            <a:graphicFrameLocks noGrp="1"/>
          </p:cNvGraphicFramePr>
          <p:nvPr>
            <p:ph sz="half" idx="2"/>
            <p:extLst>
              <p:ext uri="{D42A27DB-BD31-4B8C-83A1-F6EECF244321}">
                <p14:modId xmlns:p14="http://schemas.microsoft.com/office/powerpoint/2010/main" val="1986955669"/>
              </p:ext>
            </p:extLst>
          </p:nvPr>
        </p:nvGraphicFramePr>
        <p:xfrm>
          <a:off x="-654342" y="604008"/>
          <a:ext cx="11752975" cy="6253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3548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66A2F37-E1E3-9227-6F3F-052D882C09A2}"/>
              </a:ext>
            </a:extLst>
          </p:cNvPr>
          <p:cNvSpPr>
            <a:spLocks noGrp="1"/>
          </p:cNvSpPr>
          <p:nvPr>
            <p:ph type="body" sz="quarter" idx="11"/>
          </p:nvPr>
        </p:nvSpPr>
        <p:spPr>
          <a:xfrm>
            <a:off x="2155971" y="109058"/>
            <a:ext cx="9197829" cy="553672"/>
          </a:xfrm>
        </p:spPr>
        <p:txBody>
          <a:bodyPr>
            <a:normAutofit fontScale="92500" lnSpcReduction="20000"/>
          </a:bodyPr>
          <a:lstStyle/>
          <a:p>
            <a:r>
              <a:rPr lang="en-US" dirty="0"/>
              <a:t>Volumes Minors and Adults FY 21/FY 22 </a:t>
            </a:r>
          </a:p>
        </p:txBody>
      </p:sp>
      <p:pic>
        <p:nvPicPr>
          <p:cNvPr id="7" name="Picture 6">
            <a:extLst>
              <a:ext uri="{FF2B5EF4-FFF2-40B4-BE49-F238E27FC236}">
                <a16:creationId xmlns:a16="http://schemas.microsoft.com/office/drawing/2014/main" id="{AAF52DB2-403E-F025-0B42-8BC4C6B06B13}"/>
              </a:ext>
            </a:extLst>
          </p:cNvPr>
          <p:cNvPicPr>
            <a:picLocks noChangeAspect="1"/>
          </p:cNvPicPr>
          <p:nvPr/>
        </p:nvPicPr>
        <p:blipFill>
          <a:blip r:embed="rId2"/>
          <a:stretch>
            <a:fillRect/>
          </a:stretch>
        </p:blipFill>
        <p:spPr>
          <a:xfrm>
            <a:off x="4227021" y="742535"/>
            <a:ext cx="3650434" cy="2686466"/>
          </a:xfrm>
          <a:prstGeom prst="rect">
            <a:avLst/>
          </a:prstGeom>
          <a:ln>
            <a:solidFill>
              <a:schemeClr val="tx1"/>
            </a:solidFill>
          </a:ln>
        </p:spPr>
      </p:pic>
      <p:pic>
        <p:nvPicPr>
          <p:cNvPr id="8" name="Picture 7">
            <a:extLst>
              <a:ext uri="{FF2B5EF4-FFF2-40B4-BE49-F238E27FC236}">
                <a16:creationId xmlns:a16="http://schemas.microsoft.com/office/drawing/2014/main" id="{B3B721C7-EF1C-DC60-81DD-E48E688B79AC}"/>
              </a:ext>
            </a:extLst>
          </p:cNvPr>
          <p:cNvPicPr>
            <a:picLocks noChangeAspect="1"/>
          </p:cNvPicPr>
          <p:nvPr/>
        </p:nvPicPr>
        <p:blipFill>
          <a:blip r:embed="rId3"/>
          <a:stretch>
            <a:fillRect/>
          </a:stretch>
        </p:blipFill>
        <p:spPr>
          <a:xfrm>
            <a:off x="4287590" y="3649211"/>
            <a:ext cx="3650434" cy="3099731"/>
          </a:xfrm>
          <a:prstGeom prst="rect">
            <a:avLst/>
          </a:prstGeom>
          <a:solidFill>
            <a:schemeClr val="tx2">
              <a:lumMod val="40000"/>
              <a:lumOff val="60000"/>
            </a:schemeClr>
          </a:solidFill>
        </p:spPr>
      </p:pic>
      <p:pic>
        <p:nvPicPr>
          <p:cNvPr id="4" name="Picture 3">
            <a:extLst>
              <a:ext uri="{FF2B5EF4-FFF2-40B4-BE49-F238E27FC236}">
                <a16:creationId xmlns:a16="http://schemas.microsoft.com/office/drawing/2014/main" id="{BA36EE7F-019D-3FA3-118B-E53027B80B87}"/>
              </a:ext>
            </a:extLst>
          </p:cNvPr>
          <p:cNvPicPr>
            <a:picLocks noChangeAspect="1"/>
          </p:cNvPicPr>
          <p:nvPr/>
        </p:nvPicPr>
        <p:blipFill>
          <a:blip r:embed="rId4"/>
          <a:stretch>
            <a:fillRect/>
          </a:stretch>
        </p:blipFill>
        <p:spPr>
          <a:xfrm>
            <a:off x="8131537" y="787033"/>
            <a:ext cx="3822775" cy="2686466"/>
          </a:xfrm>
          <a:prstGeom prst="rect">
            <a:avLst/>
          </a:prstGeom>
          <a:ln>
            <a:solidFill>
              <a:schemeClr val="tx1"/>
            </a:solidFill>
          </a:ln>
        </p:spPr>
      </p:pic>
      <p:pic>
        <p:nvPicPr>
          <p:cNvPr id="12" name="Picture 11">
            <a:extLst>
              <a:ext uri="{FF2B5EF4-FFF2-40B4-BE49-F238E27FC236}">
                <a16:creationId xmlns:a16="http://schemas.microsoft.com/office/drawing/2014/main" id="{02E33103-5C67-9246-68ED-32DDF6F91EC1}"/>
              </a:ext>
            </a:extLst>
          </p:cNvPr>
          <p:cNvPicPr>
            <a:picLocks noChangeAspect="1"/>
          </p:cNvPicPr>
          <p:nvPr/>
        </p:nvPicPr>
        <p:blipFill>
          <a:blip r:embed="rId5"/>
          <a:stretch>
            <a:fillRect/>
          </a:stretch>
        </p:blipFill>
        <p:spPr>
          <a:xfrm>
            <a:off x="55174" y="742534"/>
            <a:ext cx="4046310" cy="2686466"/>
          </a:xfrm>
          <a:prstGeom prst="rect">
            <a:avLst/>
          </a:prstGeom>
          <a:ln>
            <a:solidFill>
              <a:schemeClr val="tx1"/>
            </a:solidFill>
          </a:ln>
          <a:effectLst>
            <a:softEdge rad="0"/>
          </a:effectLst>
        </p:spPr>
      </p:pic>
      <p:pic>
        <p:nvPicPr>
          <p:cNvPr id="13" name="Picture 12">
            <a:extLst>
              <a:ext uri="{FF2B5EF4-FFF2-40B4-BE49-F238E27FC236}">
                <a16:creationId xmlns:a16="http://schemas.microsoft.com/office/drawing/2014/main" id="{00DEF81B-D5CA-3449-C1ED-D3997EBB6853}"/>
              </a:ext>
            </a:extLst>
          </p:cNvPr>
          <p:cNvPicPr>
            <a:picLocks noChangeAspect="1"/>
          </p:cNvPicPr>
          <p:nvPr/>
        </p:nvPicPr>
        <p:blipFill>
          <a:blip r:embed="rId6"/>
          <a:stretch>
            <a:fillRect/>
          </a:stretch>
        </p:blipFill>
        <p:spPr>
          <a:xfrm>
            <a:off x="77055" y="3649211"/>
            <a:ext cx="4024429" cy="2958050"/>
          </a:xfrm>
          <a:prstGeom prst="rect">
            <a:avLst/>
          </a:prstGeom>
          <a:solidFill>
            <a:schemeClr val="tx1"/>
          </a:solidFill>
        </p:spPr>
      </p:pic>
      <p:pic>
        <p:nvPicPr>
          <p:cNvPr id="14" name="Picture 13">
            <a:extLst>
              <a:ext uri="{FF2B5EF4-FFF2-40B4-BE49-F238E27FC236}">
                <a16:creationId xmlns:a16="http://schemas.microsoft.com/office/drawing/2014/main" id="{96C3B610-583D-41B7-361C-2FB7B94F3477}"/>
              </a:ext>
            </a:extLst>
          </p:cNvPr>
          <p:cNvPicPr>
            <a:picLocks noChangeAspect="1"/>
          </p:cNvPicPr>
          <p:nvPr/>
        </p:nvPicPr>
        <p:blipFill>
          <a:blip r:embed="rId7"/>
          <a:stretch>
            <a:fillRect/>
          </a:stretch>
        </p:blipFill>
        <p:spPr>
          <a:xfrm>
            <a:off x="8131536" y="3649211"/>
            <a:ext cx="3822775" cy="2958050"/>
          </a:xfrm>
          <a:prstGeom prst="rect">
            <a:avLst/>
          </a:prstGeom>
          <a:solidFill>
            <a:srgbClr val="16468C"/>
          </a:solidFill>
        </p:spPr>
      </p:pic>
    </p:spTree>
    <p:extLst>
      <p:ext uri="{BB962C8B-B14F-4D97-AF65-F5344CB8AC3E}">
        <p14:creationId xmlns:p14="http://schemas.microsoft.com/office/powerpoint/2010/main" val="3376747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C01E51-D72D-A8BB-D482-12729BCCFB09}"/>
              </a:ext>
            </a:extLst>
          </p:cNvPr>
          <p:cNvSpPr>
            <a:spLocks noGrp="1"/>
          </p:cNvSpPr>
          <p:nvPr>
            <p:ph type="body" sz="quarter" idx="11"/>
          </p:nvPr>
        </p:nvSpPr>
        <p:spPr>
          <a:xfrm>
            <a:off x="2197915" y="125836"/>
            <a:ext cx="9748007" cy="914400"/>
          </a:xfrm>
        </p:spPr>
        <p:txBody>
          <a:bodyPr/>
          <a:lstStyle/>
          <a:p>
            <a:r>
              <a:rPr lang="en-US" dirty="0"/>
              <a:t>Lessons Learned </a:t>
            </a:r>
          </a:p>
        </p:txBody>
      </p:sp>
      <p:sp>
        <p:nvSpPr>
          <p:cNvPr id="7" name="Content Placeholder 6">
            <a:extLst>
              <a:ext uri="{FF2B5EF4-FFF2-40B4-BE49-F238E27FC236}">
                <a16:creationId xmlns:a16="http://schemas.microsoft.com/office/drawing/2014/main" id="{D0497257-A95D-2277-5340-6948C4A38481}"/>
              </a:ext>
            </a:extLst>
          </p:cNvPr>
          <p:cNvSpPr>
            <a:spLocks noGrp="1"/>
          </p:cNvSpPr>
          <p:nvPr>
            <p:ph sz="half" idx="2"/>
          </p:nvPr>
        </p:nvSpPr>
        <p:spPr>
          <a:xfrm>
            <a:off x="941032" y="1157681"/>
            <a:ext cx="10892902" cy="5335194"/>
          </a:xfrm>
        </p:spPr>
        <p:txBody>
          <a:bodyPr/>
          <a:lstStyle/>
          <a:p>
            <a:r>
              <a:rPr lang="en-US" sz="2400" dirty="0"/>
              <a:t>Integration of behavioral and physical healthcare works when common goals/objectives are developed in collaboration </a:t>
            </a:r>
          </a:p>
          <a:p>
            <a:r>
              <a:rPr lang="en-US" sz="2400" dirty="0"/>
              <a:t>Telehealth is a game changer (especially as it relates to rural hospital networks) </a:t>
            </a:r>
          </a:p>
          <a:p>
            <a:r>
              <a:rPr lang="en-US" sz="2400" dirty="0"/>
              <a:t>Joint Ventures and Partnerships strengthen community treatment model </a:t>
            </a:r>
          </a:p>
          <a:p>
            <a:r>
              <a:rPr lang="en-US" sz="2400" dirty="0"/>
              <a:t>Continue to enhance consultative liaison team to meet the changing and diverse treatment needs of your community (bridge program, direct admissions) </a:t>
            </a:r>
          </a:p>
          <a:p>
            <a:r>
              <a:rPr lang="en-US" sz="2400" dirty="0"/>
              <a:t>Invest in sustainable organizational culture changes and get champions in both the mental and physical health worlds (i.e., ED physicians, Hospitalists, Psychiatry, Social Work) </a:t>
            </a:r>
          </a:p>
          <a:p>
            <a:r>
              <a:rPr lang="en-US" sz="2400" dirty="0"/>
              <a:t>Drastically reduces treatment delays with average patient time spent in ED less than 8 hours before transitioning to appropriate disposition </a:t>
            </a:r>
          </a:p>
          <a:p>
            <a:endParaRPr lang="en-US" sz="2400" dirty="0"/>
          </a:p>
          <a:p>
            <a:endParaRPr lang="en-US" sz="2400" dirty="0"/>
          </a:p>
          <a:p>
            <a:endParaRPr lang="en-US" sz="2400" dirty="0"/>
          </a:p>
        </p:txBody>
      </p:sp>
    </p:spTree>
    <p:extLst>
      <p:ext uri="{BB962C8B-B14F-4D97-AF65-F5344CB8AC3E}">
        <p14:creationId xmlns:p14="http://schemas.microsoft.com/office/powerpoint/2010/main" val="1816727012"/>
      </p:ext>
    </p:extLst>
  </p:cSld>
  <p:clrMapOvr>
    <a:masterClrMapping/>
  </p:clrMapOvr>
</p:sld>
</file>

<file path=ppt/theme/theme1.xml><?xml version="1.0" encoding="utf-8"?>
<a:theme xmlns:a="http://schemas.openxmlformats.org/drawingml/2006/main" name="TMH">
  <a:themeElements>
    <a:clrScheme name="TMH_Brand">
      <a:dk1>
        <a:srgbClr val="16468C"/>
      </a:dk1>
      <a:lt1>
        <a:srgbClr val="FFFFFF"/>
      </a:lt1>
      <a:dk2>
        <a:srgbClr val="009FDC"/>
      </a:dk2>
      <a:lt2>
        <a:srgbClr val="E7E6E6"/>
      </a:lt2>
      <a:accent1>
        <a:srgbClr val="00B1E7"/>
      </a:accent1>
      <a:accent2>
        <a:srgbClr val="B7DBF2"/>
      </a:accent2>
      <a:accent3>
        <a:srgbClr val="75BD43"/>
      </a:accent3>
      <a:accent4>
        <a:srgbClr val="E63283"/>
      </a:accent4>
      <a:accent5>
        <a:srgbClr val="FED100"/>
      </a:accent5>
      <a:accent6>
        <a:srgbClr val="955CA5"/>
      </a:accent6>
      <a:hlink>
        <a:srgbClr val="75BD43"/>
      </a:hlink>
      <a:folHlink>
        <a:srgbClr val="955CA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HBrand_2019" id="{28189DA7-D5E5-466F-B0C2-6E54C11D0211}" vid="{1D603E53-7AD0-4C35-A7AE-6337E5FBEC78}"/>
    </a:ext>
  </a:extLst>
</a:theme>
</file>

<file path=docProps/app.xml><?xml version="1.0" encoding="utf-8"?>
<Properties xmlns="http://schemas.openxmlformats.org/officeDocument/2006/extended-properties" xmlns:vt="http://schemas.openxmlformats.org/officeDocument/2006/docPropsVTypes">
  <Template>TMHBrand_2019</Template>
  <TotalTime>423</TotalTime>
  <Words>909</Words>
  <Application>Microsoft Office PowerPoint</Application>
  <PresentationFormat>Widescreen</PresentationFormat>
  <Paragraphs>66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TMH</vt:lpstr>
      <vt:lpstr>Psychiatric Consultation-Liaison Services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Tallahassee Memorial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Lincicome, Heather</dc:creator>
  <cp:lastModifiedBy>Platt, Aaron</cp:lastModifiedBy>
  <cp:revision>6</cp:revision>
  <dcterms:created xsi:type="dcterms:W3CDTF">2023-07-26T17:29:39Z</dcterms:created>
  <dcterms:modified xsi:type="dcterms:W3CDTF">2023-08-02T14:06:08Z</dcterms:modified>
</cp:coreProperties>
</file>